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9" r:id="rId2"/>
    <p:sldId id="475" r:id="rId3"/>
    <p:sldId id="260" r:id="rId4"/>
    <p:sldId id="478" r:id="rId5"/>
    <p:sldId id="481" r:id="rId6"/>
    <p:sldId id="477" r:id="rId7"/>
    <p:sldId id="480" r:id="rId8"/>
    <p:sldId id="506" r:id="rId9"/>
    <p:sldId id="510" r:id="rId10"/>
    <p:sldId id="476" r:id="rId11"/>
    <p:sldId id="482" r:id="rId12"/>
    <p:sldId id="511" r:id="rId13"/>
    <p:sldId id="483" r:id="rId14"/>
    <p:sldId id="502" r:id="rId15"/>
    <p:sldId id="503" r:id="rId16"/>
    <p:sldId id="474" r:id="rId17"/>
    <p:sldId id="486" r:id="rId18"/>
    <p:sldId id="490" r:id="rId19"/>
    <p:sldId id="491" r:id="rId20"/>
    <p:sldId id="496" r:id="rId21"/>
    <p:sldId id="497" r:id="rId22"/>
    <p:sldId id="488" r:id="rId23"/>
    <p:sldId id="512" r:id="rId24"/>
    <p:sldId id="489" r:id="rId25"/>
    <p:sldId id="487" r:id="rId26"/>
    <p:sldId id="493" r:id="rId27"/>
    <p:sldId id="507" r:id="rId28"/>
    <p:sldId id="495" r:id="rId29"/>
    <p:sldId id="494" r:id="rId30"/>
    <p:sldId id="485" r:id="rId31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09D"/>
    <a:srgbClr val="2463B4"/>
    <a:srgbClr val="0158A1"/>
    <a:srgbClr val="007434"/>
    <a:srgbClr val="00A44A"/>
    <a:srgbClr val="FFD961"/>
    <a:srgbClr val="A7A9AB"/>
    <a:srgbClr val="00A8FF"/>
    <a:srgbClr val="0070C0"/>
    <a:srgbClr val="16A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69" autoAdjust="0"/>
    <p:restoredTop sz="88051" autoAdjust="0"/>
  </p:normalViewPr>
  <p:slideViewPr>
    <p:cSldViewPr snapToGrid="0">
      <p:cViewPr varScale="1">
        <p:scale>
          <a:sx n="102" d="100"/>
          <a:sy n="102" d="100"/>
        </p:scale>
        <p:origin x="4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41C0202-9AEC-4971-86CD-C6C17B6251E0}" type="datetimeFigureOut">
              <a:rPr lang="id-ID" smtClean="0"/>
              <a:pPr/>
              <a:t>13/11/2024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E308649-DEA3-43CA-BBD9-CBA466972011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386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88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97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88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25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8195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6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9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0" r:id="rId2"/>
  </p:sldLayoutIdLst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ppskov.ru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to@csppskov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2.e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F99CA-7F3F-FAAA-F960-1C08B62FB31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bk object 21">
            <a:extLst>
              <a:ext uri="{FF2B5EF4-FFF2-40B4-BE49-F238E27FC236}">
                <a16:creationId xmlns:a16="http://schemas.microsoft.com/office/drawing/2014/main" id="{CF1D0927-6B5F-22DC-280B-721580C32D68}"/>
              </a:ext>
            </a:extLst>
          </p:cNvPr>
          <p:cNvSpPr/>
          <p:nvPr/>
        </p:nvSpPr>
        <p:spPr>
          <a:xfrm>
            <a:off x="1981200" y="1945003"/>
            <a:ext cx="6012873" cy="3527543"/>
          </a:xfrm>
          <a:custGeom>
            <a:avLst/>
            <a:gdLst/>
            <a:ahLst/>
            <a:cxnLst/>
            <a:rect l="l" t="t" r="r" b="b"/>
            <a:pathLst>
              <a:path w="1795779" h="2565400">
                <a:moveTo>
                  <a:pt x="1575117" y="0"/>
                </a:moveTo>
                <a:lnTo>
                  <a:pt x="0" y="0"/>
                </a:lnTo>
                <a:lnTo>
                  <a:pt x="0" y="2564790"/>
                </a:lnTo>
                <a:lnTo>
                  <a:pt x="1795348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7" name="bk object 22">
            <a:extLst>
              <a:ext uri="{FF2B5EF4-FFF2-40B4-BE49-F238E27FC236}">
                <a16:creationId xmlns:a16="http://schemas.microsoft.com/office/drawing/2014/main" id="{59091926-EE14-5AC0-6D4A-00357BADE7DA}"/>
              </a:ext>
            </a:extLst>
          </p:cNvPr>
          <p:cNvSpPr/>
          <p:nvPr/>
        </p:nvSpPr>
        <p:spPr>
          <a:xfrm>
            <a:off x="6771521" y="1945001"/>
            <a:ext cx="3148334" cy="3527543"/>
          </a:xfrm>
          <a:custGeom>
            <a:avLst/>
            <a:gdLst/>
            <a:ahLst/>
            <a:cxnLst/>
            <a:rect l="l" t="t" r="r" b="b"/>
            <a:pathLst>
              <a:path w="1859915" h="2565400">
                <a:moveTo>
                  <a:pt x="284352" y="0"/>
                </a:moveTo>
                <a:lnTo>
                  <a:pt x="1859470" y="0"/>
                </a:lnTo>
                <a:lnTo>
                  <a:pt x="1859470" y="2564790"/>
                </a:lnTo>
                <a:lnTo>
                  <a:pt x="0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77E82-0E3F-F059-48A7-C3F0D7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0" y="5854146"/>
            <a:ext cx="12192000" cy="1003854"/>
          </a:xfrm>
          <a:prstGeom prst="rect">
            <a:avLst/>
          </a:prstGeom>
        </p:spPr>
      </p:pic>
      <p:sp>
        <p:nvSpPr>
          <p:cNvPr id="17" name="bk object 24">
            <a:extLst>
              <a:ext uri="{FF2B5EF4-FFF2-40B4-BE49-F238E27FC236}">
                <a16:creationId xmlns:a16="http://schemas.microsoft.com/office/drawing/2014/main" id="{7F841921-6F22-AC2E-E0DC-FB86D5DCAB57}"/>
              </a:ext>
            </a:extLst>
          </p:cNvPr>
          <p:cNvSpPr/>
          <p:nvPr/>
        </p:nvSpPr>
        <p:spPr>
          <a:xfrm>
            <a:off x="11065911" y="260236"/>
            <a:ext cx="661030" cy="430492"/>
          </a:xfrm>
          <a:custGeom>
            <a:avLst/>
            <a:gdLst/>
            <a:ahLst/>
            <a:cxnLst/>
            <a:rect l="l" t="t" r="r" b="b"/>
            <a:pathLst>
              <a:path w="585470" h="384175">
                <a:moveTo>
                  <a:pt x="285661" y="73024"/>
                </a:moveTo>
                <a:lnTo>
                  <a:pt x="213169" y="73024"/>
                </a:lnTo>
                <a:lnTo>
                  <a:pt x="213169" y="384060"/>
                </a:lnTo>
                <a:lnTo>
                  <a:pt x="285648" y="384060"/>
                </a:lnTo>
                <a:lnTo>
                  <a:pt x="285648" y="376021"/>
                </a:lnTo>
                <a:lnTo>
                  <a:pt x="221208" y="376021"/>
                </a:lnTo>
                <a:lnTo>
                  <a:pt x="221208" y="73037"/>
                </a:lnTo>
                <a:lnTo>
                  <a:pt x="285661" y="73024"/>
                </a:lnTo>
                <a:close/>
              </a:path>
              <a:path w="585470" h="384175">
                <a:moveTo>
                  <a:pt x="427380" y="89585"/>
                </a:moveTo>
                <a:lnTo>
                  <a:pt x="353060" y="89585"/>
                </a:lnTo>
                <a:lnTo>
                  <a:pt x="353060" y="275615"/>
                </a:lnTo>
                <a:lnTo>
                  <a:pt x="361688" y="317594"/>
                </a:lnTo>
                <a:lnTo>
                  <a:pt x="385203" y="351912"/>
                </a:lnTo>
                <a:lnTo>
                  <a:pt x="420054" y="375068"/>
                </a:lnTo>
                <a:lnTo>
                  <a:pt x="462686" y="383565"/>
                </a:lnTo>
                <a:lnTo>
                  <a:pt x="475792" y="383565"/>
                </a:lnTo>
                <a:lnTo>
                  <a:pt x="516648" y="375424"/>
                </a:lnTo>
                <a:lnTo>
                  <a:pt x="462686" y="375424"/>
                </a:lnTo>
                <a:lnTo>
                  <a:pt x="423181" y="367571"/>
                </a:lnTo>
                <a:lnTo>
                  <a:pt x="390877" y="346165"/>
                </a:lnTo>
                <a:lnTo>
                  <a:pt x="369074" y="314436"/>
                </a:lnTo>
                <a:lnTo>
                  <a:pt x="361073" y="275615"/>
                </a:lnTo>
                <a:lnTo>
                  <a:pt x="361073" y="97624"/>
                </a:lnTo>
                <a:lnTo>
                  <a:pt x="427380" y="97624"/>
                </a:lnTo>
                <a:lnTo>
                  <a:pt x="427380" y="89585"/>
                </a:lnTo>
                <a:close/>
              </a:path>
              <a:path w="585470" h="384175">
                <a:moveTo>
                  <a:pt x="237312" y="73037"/>
                </a:moveTo>
                <a:lnTo>
                  <a:pt x="229285" y="73037"/>
                </a:lnTo>
                <a:lnTo>
                  <a:pt x="229285" y="376021"/>
                </a:lnTo>
                <a:lnTo>
                  <a:pt x="237312" y="376021"/>
                </a:lnTo>
                <a:lnTo>
                  <a:pt x="237312" y="73037"/>
                </a:lnTo>
                <a:close/>
              </a:path>
              <a:path w="585470" h="384175">
                <a:moveTo>
                  <a:pt x="253441" y="73037"/>
                </a:moveTo>
                <a:lnTo>
                  <a:pt x="245389" y="73037"/>
                </a:lnTo>
                <a:lnTo>
                  <a:pt x="245389" y="376021"/>
                </a:lnTo>
                <a:lnTo>
                  <a:pt x="253441" y="376021"/>
                </a:lnTo>
                <a:lnTo>
                  <a:pt x="253441" y="73037"/>
                </a:lnTo>
                <a:close/>
              </a:path>
              <a:path w="585470" h="384175">
                <a:moveTo>
                  <a:pt x="269544" y="73037"/>
                </a:moveTo>
                <a:lnTo>
                  <a:pt x="261518" y="73037"/>
                </a:lnTo>
                <a:lnTo>
                  <a:pt x="261518" y="376021"/>
                </a:lnTo>
                <a:lnTo>
                  <a:pt x="269544" y="376021"/>
                </a:lnTo>
                <a:lnTo>
                  <a:pt x="269544" y="73037"/>
                </a:lnTo>
                <a:close/>
              </a:path>
              <a:path w="585470" h="384175">
                <a:moveTo>
                  <a:pt x="285661" y="73037"/>
                </a:moveTo>
                <a:lnTo>
                  <a:pt x="277622" y="73037"/>
                </a:lnTo>
                <a:lnTo>
                  <a:pt x="277622" y="376021"/>
                </a:lnTo>
                <a:lnTo>
                  <a:pt x="285648" y="376021"/>
                </a:lnTo>
                <a:lnTo>
                  <a:pt x="285661" y="73037"/>
                </a:lnTo>
                <a:close/>
              </a:path>
              <a:path w="585470" h="384175">
                <a:moveTo>
                  <a:pt x="516120" y="8039"/>
                </a:moveTo>
                <a:lnTo>
                  <a:pt x="167030" y="8039"/>
                </a:lnTo>
                <a:lnTo>
                  <a:pt x="475792" y="8127"/>
                </a:lnTo>
                <a:lnTo>
                  <a:pt x="515308" y="15987"/>
                </a:lnTo>
                <a:lnTo>
                  <a:pt x="547611" y="37406"/>
                </a:lnTo>
                <a:lnTo>
                  <a:pt x="569408" y="69148"/>
                </a:lnTo>
                <a:lnTo>
                  <a:pt x="577350" y="107708"/>
                </a:lnTo>
                <a:lnTo>
                  <a:pt x="577405" y="275615"/>
                </a:lnTo>
                <a:lnTo>
                  <a:pt x="569408" y="314436"/>
                </a:lnTo>
                <a:lnTo>
                  <a:pt x="547611" y="346165"/>
                </a:lnTo>
                <a:lnTo>
                  <a:pt x="515308" y="367571"/>
                </a:lnTo>
                <a:lnTo>
                  <a:pt x="475792" y="375424"/>
                </a:lnTo>
                <a:lnTo>
                  <a:pt x="516648" y="375424"/>
                </a:lnTo>
                <a:lnTo>
                  <a:pt x="518434" y="375068"/>
                </a:lnTo>
                <a:lnTo>
                  <a:pt x="553292" y="351912"/>
                </a:lnTo>
                <a:lnTo>
                  <a:pt x="576814" y="317594"/>
                </a:lnTo>
                <a:lnTo>
                  <a:pt x="585444" y="275615"/>
                </a:lnTo>
                <a:lnTo>
                  <a:pt x="585389" y="107708"/>
                </a:lnTo>
                <a:lnTo>
                  <a:pt x="576814" y="65992"/>
                </a:lnTo>
                <a:lnTo>
                  <a:pt x="553292" y="31665"/>
                </a:lnTo>
                <a:lnTo>
                  <a:pt x="518434" y="8500"/>
                </a:lnTo>
                <a:lnTo>
                  <a:pt x="516120" y="8039"/>
                </a:lnTo>
                <a:close/>
              </a:path>
              <a:path w="585470" h="384175">
                <a:moveTo>
                  <a:pt x="377647" y="97624"/>
                </a:moveTo>
                <a:lnTo>
                  <a:pt x="369620" y="97624"/>
                </a:lnTo>
                <a:lnTo>
                  <a:pt x="369620" y="275615"/>
                </a:lnTo>
                <a:lnTo>
                  <a:pt x="376947" y="311248"/>
                </a:lnTo>
                <a:lnTo>
                  <a:pt x="396913" y="340382"/>
                </a:lnTo>
                <a:lnTo>
                  <a:pt x="426499" y="360043"/>
                </a:lnTo>
                <a:lnTo>
                  <a:pt x="462686" y="367258"/>
                </a:lnTo>
                <a:lnTo>
                  <a:pt x="475792" y="367258"/>
                </a:lnTo>
                <a:lnTo>
                  <a:pt x="511992" y="360043"/>
                </a:lnTo>
                <a:lnTo>
                  <a:pt x="513347" y="359143"/>
                </a:lnTo>
                <a:lnTo>
                  <a:pt x="462686" y="359143"/>
                </a:lnTo>
                <a:lnTo>
                  <a:pt x="429617" y="352567"/>
                </a:lnTo>
                <a:lnTo>
                  <a:pt x="402581" y="334644"/>
                </a:lnTo>
                <a:lnTo>
                  <a:pt x="384340" y="308094"/>
                </a:lnTo>
                <a:lnTo>
                  <a:pt x="377647" y="275615"/>
                </a:lnTo>
                <a:lnTo>
                  <a:pt x="377647" y="97624"/>
                </a:lnTo>
                <a:close/>
              </a:path>
              <a:path w="585470" h="384175">
                <a:moveTo>
                  <a:pt x="513213" y="24345"/>
                </a:moveTo>
                <a:lnTo>
                  <a:pt x="167068" y="24345"/>
                </a:lnTo>
                <a:lnTo>
                  <a:pt x="475792" y="24434"/>
                </a:lnTo>
                <a:lnTo>
                  <a:pt x="508868" y="31008"/>
                </a:lnTo>
                <a:lnTo>
                  <a:pt x="535906" y="48926"/>
                </a:lnTo>
                <a:lnTo>
                  <a:pt x="554150" y="75484"/>
                </a:lnTo>
                <a:lnTo>
                  <a:pt x="560789" y="107708"/>
                </a:lnTo>
                <a:lnTo>
                  <a:pt x="560844" y="275615"/>
                </a:lnTo>
                <a:lnTo>
                  <a:pt x="554150" y="308094"/>
                </a:lnTo>
                <a:lnTo>
                  <a:pt x="535906" y="334648"/>
                </a:lnTo>
                <a:lnTo>
                  <a:pt x="508868" y="352567"/>
                </a:lnTo>
                <a:lnTo>
                  <a:pt x="475792" y="359143"/>
                </a:lnTo>
                <a:lnTo>
                  <a:pt x="513347" y="359143"/>
                </a:lnTo>
                <a:lnTo>
                  <a:pt x="541581" y="340382"/>
                </a:lnTo>
                <a:lnTo>
                  <a:pt x="561546" y="311248"/>
                </a:lnTo>
                <a:lnTo>
                  <a:pt x="568871" y="275615"/>
                </a:lnTo>
                <a:lnTo>
                  <a:pt x="568816" y="107708"/>
                </a:lnTo>
                <a:lnTo>
                  <a:pt x="561546" y="72335"/>
                </a:lnTo>
                <a:lnTo>
                  <a:pt x="541581" y="43197"/>
                </a:lnTo>
                <a:lnTo>
                  <a:pt x="513213" y="24345"/>
                </a:lnTo>
                <a:close/>
              </a:path>
              <a:path w="585470" h="384175">
                <a:moveTo>
                  <a:pt x="394233" y="97624"/>
                </a:moveTo>
                <a:lnTo>
                  <a:pt x="386207" y="97624"/>
                </a:lnTo>
                <a:lnTo>
                  <a:pt x="386207" y="275615"/>
                </a:lnTo>
                <a:lnTo>
                  <a:pt x="392227" y="304906"/>
                </a:lnTo>
                <a:lnTo>
                  <a:pt x="408635" y="328856"/>
                </a:lnTo>
                <a:lnTo>
                  <a:pt x="432948" y="345020"/>
                </a:lnTo>
                <a:lnTo>
                  <a:pt x="462686" y="350951"/>
                </a:lnTo>
                <a:lnTo>
                  <a:pt x="475792" y="350951"/>
                </a:lnTo>
                <a:lnTo>
                  <a:pt x="505545" y="345020"/>
                </a:lnTo>
                <a:lnTo>
                  <a:pt x="508831" y="342836"/>
                </a:lnTo>
                <a:lnTo>
                  <a:pt x="462686" y="342836"/>
                </a:lnTo>
                <a:lnTo>
                  <a:pt x="436072" y="337546"/>
                </a:lnTo>
                <a:lnTo>
                  <a:pt x="414310" y="323127"/>
                </a:lnTo>
                <a:lnTo>
                  <a:pt x="399623" y="301758"/>
                </a:lnTo>
                <a:lnTo>
                  <a:pt x="394233" y="275615"/>
                </a:lnTo>
                <a:lnTo>
                  <a:pt x="394233" y="97624"/>
                </a:lnTo>
                <a:close/>
              </a:path>
              <a:path w="585470" h="384175">
                <a:moveTo>
                  <a:pt x="508830" y="40741"/>
                </a:moveTo>
                <a:lnTo>
                  <a:pt x="475792" y="40741"/>
                </a:lnTo>
                <a:lnTo>
                  <a:pt x="502421" y="46033"/>
                </a:lnTo>
                <a:lnTo>
                  <a:pt x="524190" y="60456"/>
                </a:lnTo>
                <a:lnTo>
                  <a:pt x="538881" y="81830"/>
                </a:lnTo>
                <a:lnTo>
                  <a:pt x="544216" y="107708"/>
                </a:lnTo>
                <a:lnTo>
                  <a:pt x="544271" y="275615"/>
                </a:lnTo>
                <a:lnTo>
                  <a:pt x="538881" y="301758"/>
                </a:lnTo>
                <a:lnTo>
                  <a:pt x="524190" y="323127"/>
                </a:lnTo>
                <a:lnTo>
                  <a:pt x="502421" y="337546"/>
                </a:lnTo>
                <a:lnTo>
                  <a:pt x="475792" y="342836"/>
                </a:lnTo>
                <a:lnTo>
                  <a:pt x="508831" y="342836"/>
                </a:lnTo>
                <a:lnTo>
                  <a:pt x="529866" y="328856"/>
                </a:lnTo>
                <a:lnTo>
                  <a:pt x="546276" y="304906"/>
                </a:lnTo>
                <a:lnTo>
                  <a:pt x="552297" y="275615"/>
                </a:lnTo>
                <a:lnTo>
                  <a:pt x="552242" y="107708"/>
                </a:lnTo>
                <a:lnTo>
                  <a:pt x="546276" y="78676"/>
                </a:lnTo>
                <a:lnTo>
                  <a:pt x="529866" y="54722"/>
                </a:lnTo>
                <a:lnTo>
                  <a:pt x="508830" y="40741"/>
                </a:lnTo>
                <a:close/>
              </a:path>
              <a:path w="585470" h="384175">
                <a:moveTo>
                  <a:pt x="410806" y="97624"/>
                </a:moveTo>
                <a:lnTo>
                  <a:pt x="402767" y="97624"/>
                </a:lnTo>
                <a:lnTo>
                  <a:pt x="402767" y="275615"/>
                </a:lnTo>
                <a:lnTo>
                  <a:pt x="407484" y="298570"/>
                </a:lnTo>
                <a:lnTo>
                  <a:pt x="420339" y="317336"/>
                </a:lnTo>
                <a:lnTo>
                  <a:pt x="439388" y="329998"/>
                </a:lnTo>
                <a:lnTo>
                  <a:pt x="462686" y="334644"/>
                </a:lnTo>
                <a:lnTo>
                  <a:pt x="475792" y="334644"/>
                </a:lnTo>
                <a:lnTo>
                  <a:pt x="499100" y="329998"/>
                </a:lnTo>
                <a:lnTo>
                  <a:pt x="504321" y="326529"/>
                </a:lnTo>
                <a:lnTo>
                  <a:pt x="462686" y="326529"/>
                </a:lnTo>
                <a:lnTo>
                  <a:pt x="442509" y="322524"/>
                </a:lnTo>
                <a:lnTo>
                  <a:pt x="426016" y="311607"/>
                </a:lnTo>
                <a:lnTo>
                  <a:pt x="414889" y="295422"/>
                </a:lnTo>
                <a:lnTo>
                  <a:pt x="410806" y="275615"/>
                </a:lnTo>
                <a:lnTo>
                  <a:pt x="410806" y="97624"/>
                </a:lnTo>
                <a:close/>
              </a:path>
              <a:path w="585470" h="384175">
                <a:moveTo>
                  <a:pt x="504139" y="56921"/>
                </a:moveTo>
                <a:lnTo>
                  <a:pt x="167093" y="56921"/>
                </a:lnTo>
                <a:lnTo>
                  <a:pt x="475792" y="57035"/>
                </a:lnTo>
                <a:lnTo>
                  <a:pt x="495972" y="61046"/>
                </a:lnTo>
                <a:lnTo>
                  <a:pt x="512468" y="71975"/>
                </a:lnTo>
                <a:lnTo>
                  <a:pt x="523600" y="88169"/>
                </a:lnTo>
                <a:lnTo>
                  <a:pt x="527629" y="107708"/>
                </a:lnTo>
                <a:lnTo>
                  <a:pt x="527685" y="275615"/>
                </a:lnTo>
                <a:lnTo>
                  <a:pt x="523600" y="295422"/>
                </a:lnTo>
                <a:lnTo>
                  <a:pt x="512468" y="311607"/>
                </a:lnTo>
                <a:lnTo>
                  <a:pt x="495972" y="322524"/>
                </a:lnTo>
                <a:lnTo>
                  <a:pt x="475792" y="326529"/>
                </a:lnTo>
                <a:lnTo>
                  <a:pt x="504321" y="326529"/>
                </a:lnTo>
                <a:lnTo>
                  <a:pt x="518156" y="317336"/>
                </a:lnTo>
                <a:lnTo>
                  <a:pt x="531017" y="298570"/>
                </a:lnTo>
                <a:lnTo>
                  <a:pt x="535736" y="275615"/>
                </a:lnTo>
                <a:lnTo>
                  <a:pt x="535681" y="107708"/>
                </a:lnTo>
                <a:lnTo>
                  <a:pt x="531017" y="85015"/>
                </a:lnTo>
                <a:lnTo>
                  <a:pt x="518156" y="66241"/>
                </a:lnTo>
                <a:lnTo>
                  <a:pt x="504139" y="56921"/>
                </a:lnTo>
                <a:close/>
              </a:path>
              <a:path w="585470" h="384175">
                <a:moveTo>
                  <a:pt x="427380" y="97624"/>
                </a:moveTo>
                <a:lnTo>
                  <a:pt x="419341" y="97624"/>
                </a:lnTo>
                <a:lnTo>
                  <a:pt x="419354" y="275615"/>
                </a:lnTo>
                <a:lnTo>
                  <a:pt x="422754" y="292192"/>
                </a:lnTo>
                <a:lnTo>
                  <a:pt x="432055" y="305793"/>
                </a:lnTo>
                <a:lnTo>
                  <a:pt x="445835" y="314971"/>
                </a:lnTo>
                <a:lnTo>
                  <a:pt x="462686" y="318338"/>
                </a:lnTo>
                <a:lnTo>
                  <a:pt x="475792" y="318338"/>
                </a:lnTo>
                <a:lnTo>
                  <a:pt x="492656" y="314971"/>
                </a:lnTo>
                <a:lnTo>
                  <a:pt x="499787" y="310222"/>
                </a:lnTo>
                <a:lnTo>
                  <a:pt x="462686" y="310222"/>
                </a:lnTo>
                <a:lnTo>
                  <a:pt x="448956" y="307493"/>
                </a:lnTo>
                <a:lnTo>
                  <a:pt x="437732" y="300054"/>
                </a:lnTo>
                <a:lnTo>
                  <a:pt x="430159" y="289032"/>
                </a:lnTo>
                <a:lnTo>
                  <a:pt x="427393" y="275615"/>
                </a:lnTo>
                <a:lnTo>
                  <a:pt x="427380" y="97624"/>
                </a:lnTo>
                <a:close/>
              </a:path>
              <a:path w="585470" h="384175">
                <a:moveTo>
                  <a:pt x="475792" y="0"/>
                </a:moveTo>
                <a:lnTo>
                  <a:pt x="158991" y="0"/>
                </a:lnTo>
                <a:lnTo>
                  <a:pt x="159092" y="73024"/>
                </a:lnTo>
                <a:lnTo>
                  <a:pt x="475792" y="73050"/>
                </a:lnTo>
                <a:lnTo>
                  <a:pt x="489530" y="75777"/>
                </a:lnTo>
                <a:lnTo>
                  <a:pt x="500757" y="83211"/>
                </a:lnTo>
                <a:lnTo>
                  <a:pt x="508332" y="94229"/>
                </a:lnTo>
                <a:lnTo>
                  <a:pt x="511111" y="107708"/>
                </a:lnTo>
                <a:lnTo>
                  <a:pt x="511098" y="275615"/>
                </a:lnTo>
                <a:lnTo>
                  <a:pt x="508332" y="289032"/>
                </a:lnTo>
                <a:lnTo>
                  <a:pt x="500757" y="300054"/>
                </a:lnTo>
                <a:lnTo>
                  <a:pt x="489530" y="307493"/>
                </a:lnTo>
                <a:lnTo>
                  <a:pt x="475792" y="310222"/>
                </a:lnTo>
                <a:lnTo>
                  <a:pt x="499787" y="310222"/>
                </a:lnTo>
                <a:lnTo>
                  <a:pt x="506439" y="305793"/>
                </a:lnTo>
                <a:lnTo>
                  <a:pt x="515738" y="292192"/>
                </a:lnTo>
                <a:lnTo>
                  <a:pt x="519137" y="275615"/>
                </a:lnTo>
                <a:lnTo>
                  <a:pt x="519150" y="107708"/>
                </a:lnTo>
                <a:lnTo>
                  <a:pt x="515738" y="91071"/>
                </a:lnTo>
                <a:lnTo>
                  <a:pt x="506439" y="77465"/>
                </a:lnTo>
                <a:lnTo>
                  <a:pt x="492656" y="68280"/>
                </a:lnTo>
                <a:lnTo>
                  <a:pt x="476237" y="64998"/>
                </a:lnTo>
                <a:lnTo>
                  <a:pt x="167106" y="64998"/>
                </a:lnTo>
                <a:lnTo>
                  <a:pt x="167093" y="56921"/>
                </a:lnTo>
                <a:lnTo>
                  <a:pt x="504139" y="56921"/>
                </a:lnTo>
                <a:lnTo>
                  <a:pt x="499100" y="53570"/>
                </a:lnTo>
                <a:lnTo>
                  <a:pt x="475792" y="48920"/>
                </a:lnTo>
                <a:lnTo>
                  <a:pt x="167093" y="48869"/>
                </a:lnTo>
                <a:lnTo>
                  <a:pt x="167081" y="40805"/>
                </a:lnTo>
                <a:lnTo>
                  <a:pt x="508830" y="40741"/>
                </a:lnTo>
                <a:lnTo>
                  <a:pt x="505545" y="38557"/>
                </a:lnTo>
                <a:lnTo>
                  <a:pt x="476493" y="32765"/>
                </a:lnTo>
                <a:lnTo>
                  <a:pt x="167068" y="32765"/>
                </a:lnTo>
                <a:lnTo>
                  <a:pt x="167068" y="24345"/>
                </a:lnTo>
                <a:lnTo>
                  <a:pt x="513213" y="24345"/>
                </a:lnTo>
                <a:lnTo>
                  <a:pt x="511992" y="23534"/>
                </a:lnTo>
                <a:lnTo>
                  <a:pt x="475792" y="16319"/>
                </a:lnTo>
                <a:lnTo>
                  <a:pt x="167055" y="16319"/>
                </a:lnTo>
                <a:lnTo>
                  <a:pt x="167030" y="8039"/>
                </a:lnTo>
                <a:lnTo>
                  <a:pt x="516120" y="8039"/>
                </a:lnTo>
                <a:lnTo>
                  <a:pt x="475792" y="0"/>
                </a:lnTo>
                <a:close/>
              </a:path>
              <a:path w="585470" h="384175">
                <a:moveTo>
                  <a:pt x="475792" y="64909"/>
                </a:moveTo>
                <a:lnTo>
                  <a:pt x="167106" y="64998"/>
                </a:lnTo>
                <a:lnTo>
                  <a:pt x="476237" y="64998"/>
                </a:lnTo>
                <a:lnTo>
                  <a:pt x="475792" y="64909"/>
                </a:lnTo>
                <a:close/>
              </a:path>
              <a:path w="585470" h="384175">
                <a:moveTo>
                  <a:pt x="475792" y="32626"/>
                </a:moveTo>
                <a:lnTo>
                  <a:pt x="167068" y="32765"/>
                </a:lnTo>
                <a:lnTo>
                  <a:pt x="476493" y="32765"/>
                </a:lnTo>
                <a:lnTo>
                  <a:pt x="475792" y="32626"/>
                </a:lnTo>
                <a:close/>
              </a:path>
              <a:path w="585470" h="384175">
                <a:moveTo>
                  <a:pt x="142773" y="0"/>
                </a:moveTo>
                <a:lnTo>
                  <a:pt x="0" y="0"/>
                </a:lnTo>
                <a:lnTo>
                  <a:pt x="0" y="383603"/>
                </a:lnTo>
                <a:lnTo>
                  <a:pt x="72491" y="383603"/>
                </a:lnTo>
                <a:lnTo>
                  <a:pt x="72489" y="375577"/>
                </a:lnTo>
                <a:lnTo>
                  <a:pt x="8051" y="375577"/>
                </a:lnTo>
                <a:lnTo>
                  <a:pt x="8051" y="8064"/>
                </a:lnTo>
                <a:lnTo>
                  <a:pt x="142773" y="8064"/>
                </a:lnTo>
                <a:lnTo>
                  <a:pt x="142773" y="0"/>
                </a:lnTo>
                <a:close/>
              </a:path>
              <a:path w="585470" h="384175">
                <a:moveTo>
                  <a:pt x="142773" y="8064"/>
                </a:moveTo>
                <a:lnTo>
                  <a:pt x="134747" y="8064"/>
                </a:lnTo>
                <a:lnTo>
                  <a:pt x="134747" y="16243"/>
                </a:lnTo>
                <a:lnTo>
                  <a:pt x="16129" y="16243"/>
                </a:lnTo>
                <a:lnTo>
                  <a:pt x="16129" y="375577"/>
                </a:lnTo>
                <a:lnTo>
                  <a:pt x="24155" y="375577"/>
                </a:lnTo>
                <a:lnTo>
                  <a:pt x="24155" y="24282"/>
                </a:lnTo>
                <a:lnTo>
                  <a:pt x="142773" y="24282"/>
                </a:lnTo>
                <a:lnTo>
                  <a:pt x="142773" y="8064"/>
                </a:lnTo>
                <a:close/>
              </a:path>
              <a:path w="585470" h="384175">
                <a:moveTo>
                  <a:pt x="142773" y="24282"/>
                </a:moveTo>
                <a:lnTo>
                  <a:pt x="134747" y="24282"/>
                </a:lnTo>
                <a:lnTo>
                  <a:pt x="134747" y="32486"/>
                </a:lnTo>
                <a:lnTo>
                  <a:pt x="32232" y="32486"/>
                </a:lnTo>
                <a:lnTo>
                  <a:pt x="32232" y="375577"/>
                </a:lnTo>
                <a:lnTo>
                  <a:pt x="40271" y="375577"/>
                </a:lnTo>
                <a:lnTo>
                  <a:pt x="40271" y="40538"/>
                </a:lnTo>
                <a:lnTo>
                  <a:pt x="142773" y="40538"/>
                </a:lnTo>
                <a:lnTo>
                  <a:pt x="142773" y="24282"/>
                </a:lnTo>
                <a:close/>
              </a:path>
              <a:path w="585470" h="384175">
                <a:moveTo>
                  <a:pt x="142773" y="40538"/>
                </a:moveTo>
                <a:lnTo>
                  <a:pt x="134747" y="40538"/>
                </a:lnTo>
                <a:lnTo>
                  <a:pt x="134747" y="48704"/>
                </a:lnTo>
                <a:lnTo>
                  <a:pt x="48348" y="48704"/>
                </a:lnTo>
                <a:lnTo>
                  <a:pt x="48348" y="375577"/>
                </a:lnTo>
                <a:lnTo>
                  <a:pt x="56388" y="375577"/>
                </a:lnTo>
                <a:lnTo>
                  <a:pt x="56388" y="56768"/>
                </a:lnTo>
                <a:lnTo>
                  <a:pt x="142773" y="56768"/>
                </a:lnTo>
                <a:lnTo>
                  <a:pt x="142773" y="40538"/>
                </a:lnTo>
                <a:close/>
              </a:path>
              <a:path w="585470" h="384175">
                <a:moveTo>
                  <a:pt x="142773" y="56768"/>
                </a:moveTo>
                <a:lnTo>
                  <a:pt x="134747" y="56768"/>
                </a:lnTo>
                <a:lnTo>
                  <a:pt x="134747" y="64935"/>
                </a:lnTo>
                <a:lnTo>
                  <a:pt x="64452" y="64935"/>
                </a:lnTo>
                <a:lnTo>
                  <a:pt x="64452" y="375577"/>
                </a:lnTo>
                <a:lnTo>
                  <a:pt x="72489" y="375577"/>
                </a:lnTo>
                <a:lnTo>
                  <a:pt x="72428" y="73050"/>
                </a:lnTo>
                <a:lnTo>
                  <a:pt x="142773" y="73024"/>
                </a:lnTo>
                <a:lnTo>
                  <a:pt x="142773" y="56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0D124-3D0D-254C-F542-7C0E046428AD}"/>
              </a:ext>
            </a:extLst>
          </p:cNvPr>
          <p:cNvSpPr txBox="1"/>
          <p:nvPr/>
        </p:nvSpPr>
        <p:spPr>
          <a:xfrm>
            <a:off x="2092037" y="2022765"/>
            <a:ext cx="76754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ходе реализации </a:t>
            </a:r>
          </a:p>
          <a:p>
            <a:pPr algn="ctr"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Всероссийского физкультурно-спортивного комплекса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«Готов к труду и обороне» (ГТО)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51710" y="401782"/>
            <a:ext cx="7994072" cy="95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оператор по координации деятельности поэтапного внедрения на территории Псковской области Всероссийского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физкультурно-спортивного комплекса «Готов к труду и обороне» (ГТО)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34544"/>
            <a:ext cx="12192000" cy="443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         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www.csppskov.ru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 Е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-mail: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gto@csppskov.ru</a:t>
            </a:r>
            <a:endParaRPr lang="ru-RU" sz="2000" b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989127" y="4294909"/>
            <a:ext cx="2008909" cy="117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3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 2024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10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D63244B8-D512-4FEA-3222-F0D376E1FC9F}"/>
              </a:ext>
            </a:extLst>
          </p:cNvPr>
          <p:cNvSpPr txBox="1">
            <a:spLocks/>
          </p:cNvSpPr>
          <p:nvPr/>
        </p:nvSpPr>
        <p:spPr>
          <a:xfrm>
            <a:off x="2146420" y="1695837"/>
            <a:ext cx="4197927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180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– муниципальный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26 муниципалитетов –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1986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60688" y="2211145"/>
            <a:ext cx="4170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– межмуниципальный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 муниципалитетов 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человек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участвовали: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Дновский,  Островский, Себежский районы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1055" y="4197926"/>
            <a:ext cx="3158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ФИНАЛ</a:t>
            </a:r>
            <a:r>
              <a:rPr lang="ru-RU" sz="2000" b="1" u="sng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г. Псков,</a:t>
            </a:r>
          </a:p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апреля 2024 года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команд,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63 участника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512066"/>
              </p:ext>
            </p:extLst>
          </p:nvPr>
        </p:nvGraphicFramePr>
        <p:xfrm>
          <a:off x="3532909" y="3871172"/>
          <a:ext cx="4100946" cy="2322021"/>
        </p:xfrm>
        <a:graphic>
          <a:graphicData uri="http://schemas.openxmlformats.org/drawingml/2006/table">
            <a:tbl>
              <a:tblPr/>
              <a:tblGrid>
                <a:gridCol w="52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Команда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Печорский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МО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Псков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Псковский район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1525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 Луки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1465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Порховский район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1412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957618"/>
            <a:ext cx="5322627" cy="707409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зимний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всех категорий населения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7" y="2361607"/>
            <a:ext cx="1379807" cy="1962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5" y="686328"/>
            <a:ext cx="4853420" cy="2927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32" y="3613842"/>
            <a:ext cx="2421744" cy="32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 2024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11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7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1" y="1037230"/>
            <a:ext cx="4544704" cy="65509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студентов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28517" y="951510"/>
            <a:ext cx="4084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Великие Луки, 6 мая 2024 года 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58 человек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pload.wikimedia.org/wikipedia/commons/thumb/b/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34825" y="691756"/>
            <a:ext cx="1020821" cy="1226261"/>
          </a:xfrm>
          <a:prstGeom prst="rect">
            <a:avLst/>
          </a:prstGeom>
          <a:noFill/>
        </p:spPr>
      </p:pic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917688"/>
              </p:ext>
            </p:extLst>
          </p:nvPr>
        </p:nvGraphicFramePr>
        <p:xfrm>
          <a:off x="7172325" y="1885949"/>
          <a:ext cx="4660285" cy="5010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8008">
                  <a:extLst>
                    <a:ext uri="{9D8B030D-6E8A-4147-A177-3AD203B41FA5}">
                      <a16:colId xmlns:a16="http://schemas.microsoft.com/office/drawing/2014/main" val="2527528476"/>
                    </a:ext>
                  </a:extLst>
                </a:gridCol>
                <a:gridCol w="2903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9055">
                  <a:extLst>
                    <a:ext uri="{9D8B030D-6E8A-4147-A177-3AD203B41FA5}">
                      <a16:colId xmlns:a16="http://schemas.microsoft.com/office/drawing/2014/main" val="846038817"/>
                    </a:ext>
                  </a:extLst>
                </a:gridCol>
              </a:tblGrid>
              <a:tr h="37337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321438"/>
                  </a:ext>
                </a:extLst>
              </a:tr>
              <a:tr h="35719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ВУЗы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571289"/>
                  </a:ext>
                </a:extLst>
              </a:tr>
              <a:tr h="3865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Псков</a:t>
                      </a:r>
                      <a:r>
                        <a:rPr lang="ru-RU" sz="1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80197"/>
                  </a:ext>
                </a:extLst>
              </a:tr>
              <a:tr h="3865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ВЛГАФК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309610"/>
                  </a:ext>
                </a:extLst>
              </a:tr>
              <a:tr h="3865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ВГСХА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14469"/>
                  </a:ext>
                </a:extLst>
              </a:tr>
              <a:tr h="3865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ВФ ПГУПС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716705"/>
                  </a:ext>
                </a:extLst>
              </a:tr>
              <a:tr h="35719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УСПО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26748"/>
                  </a:ext>
                </a:extLst>
              </a:tr>
              <a:tr h="65340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Псковский агротехнический колледж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940037"/>
                  </a:ext>
                </a:extLst>
              </a:tr>
              <a:tr h="37337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ВГСХА (СПО)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9094"/>
                  </a:ext>
                </a:extLst>
              </a:tr>
              <a:tr h="89299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«Опочецкий индустриально-педагогический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колледж»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04323"/>
                  </a:ext>
                </a:extLst>
              </a:tr>
              <a:tr h="41828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ПГУПС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(СПО)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9981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" y="1692320"/>
            <a:ext cx="3854713" cy="5165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12" y="2629624"/>
            <a:ext cx="32823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 2024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12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летний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обучающихся образовательных организаций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 Пушкинские Горы, 28-29 мая 2024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upload.wikimedia.org/wikipedia/commons/thumb/0/00/Coat_of_Arms_of_Pushkinogorsky_rayon_%28Pskov_oblast%29.png/150px-Coat_of_Arms_of_Pushkinogorsky_rayon_%28Pskov_oblast%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83558" y="851255"/>
            <a:ext cx="1132122" cy="1441569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5832144" y="1514901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64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участника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	</a:t>
            </a:r>
          </a:p>
          <a:p>
            <a:pPr lvl="0" algn="ctr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</a:t>
            </a: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Гдовский, Дновский, Красногородский МО ,                           </a:t>
            </a:r>
          </a:p>
          <a:p>
            <a:pPr lvl="0" algn="ctr">
              <a:defRPr/>
            </a:pPr>
            <a:r>
              <a:rPr lang="ru-RU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              Островский, </a:t>
            </a:r>
            <a:r>
              <a:rPr lang="ru-RU" b="1" kern="0" dirty="0" err="1" smtClean="0">
                <a:latin typeface="Times New Roman" pitchFamily="18" charset="0"/>
                <a:cs typeface="Times New Roman" pitchFamily="18" charset="0"/>
              </a:rPr>
              <a:t>Плюсский</a:t>
            </a: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, Пушкиногорский,                                                                      Себежский  </a:t>
            </a:r>
            <a:r>
              <a:rPr lang="ru-RU" b="1" kern="0" dirty="0">
                <a:latin typeface="Times New Roman" pitchFamily="18" charset="0"/>
                <a:cs typeface="Times New Roman" pitchFamily="18" charset="0"/>
              </a:rPr>
              <a:t>районы.</a:t>
            </a:r>
            <a:endParaRPr lang="ru-RU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615610"/>
              </p:ext>
            </p:extLst>
          </p:nvPr>
        </p:nvGraphicFramePr>
        <p:xfrm>
          <a:off x="6867728" y="3450856"/>
          <a:ext cx="5309571" cy="3407142"/>
        </p:xfrm>
        <a:graphic>
          <a:graphicData uri="http://schemas.openxmlformats.org/drawingml/2006/table">
            <a:tbl>
              <a:tblPr/>
              <a:tblGrid>
                <a:gridCol w="963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Команда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Псков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1737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1607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Порховский район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Печорский МО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1572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0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Новосокольнический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9869"/>
            <a:ext cx="6867729" cy="48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 2024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13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1" y="1037230"/>
            <a:ext cx="4544704" cy="65509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семейных команд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076967" y="1078172"/>
            <a:ext cx="5357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Писковичи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Псковский р-н, 6 июня 2024 г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pskovrajon.reg60.ru/sites/default/files/pskovskiy-ray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7886" y="603404"/>
            <a:ext cx="1019737" cy="1284869"/>
          </a:xfrm>
          <a:prstGeom prst="rect">
            <a:avLst/>
          </a:prstGeom>
          <a:noFill/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8632"/>
              </p:ext>
            </p:extLst>
          </p:nvPr>
        </p:nvGraphicFramePr>
        <p:xfrm>
          <a:off x="35155" y="3971923"/>
          <a:ext cx="5130421" cy="2886075"/>
        </p:xfrm>
        <a:graphic>
          <a:graphicData uri="http://schemas.openxmlformats.org/drawingml/2006/table">
            <a:tbl>
              <a:tblPr/>
              <a:tblGrid>
                <a:gridCol w="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Семья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Игнатенковы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(г. Великие Луки)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1137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Яцко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(г. Псков)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Сидорчук-</a:t>
                      </a:r>
                      <a:r>
                        <a:rPr lang="ru-RU" sz="1800" b="1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Утко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(Псковский р-н)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0" y="1801505"/>
            <a:ext cx="454470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 фестивале участвовали </a:t>
            </a:r>
            <a:r>
              <a:rPr lang="ru-RU" sz="3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семей из </a:t>
            </a:r>
          </a:p>
          <a:p>
            <a:pPr lvl="0" algn="ctr">
              <a:defRPr/>
            </a:pPr>
            <a:r>
              <a:rPr lang="ru-RU" sz="3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муниципалитетов:</a:t>
            </a:r>
          </a:p>
          <a:p>
            <a:pPr lvl="0"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г. Великие Луки, Печорский МО,</a:t>
            </a:r>
          </a:p>
          <a:p>
            <a:pPr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Псковский район, Пустошкинский район</a:t>
            </a:r>
          </a:p>
          <a:p>
            <a:pPr algn="ctr">
              <a:defRPr/>
            </a:pPr>
            <a:r>
              <a:rPr lang="ru-RU" b="1" kern="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. Псков, Невельский МО,</a:t>
            </a:r>
          </a:p>
          <a:p>
            <a:pPr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 Дедовичский район.</a:t>
            </a:r>
          </a:p>
          <a:p>
            <a:pPr lvl="0" algn="ctr">
              <a:defRPr/>
            </a:pPr>
            <a:endParaRPr lang="ru-RU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67" y="1801505"/>
            <a:ext cx="7108738" cy="559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5" y="2019869"/>
            <a:ext cx="6652086" cy="483212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 2024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14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Фестиваль ВФСК ГТО среди муниципальных и государственных служащих Псковской области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Дедовичи, 27 сентября 2024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90586" y="1514901"/>
            <a:ext cx="62375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87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участников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 algn="ctr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Великолукский, Гдовский, Дновский,                                         Красногородский МО, Опочецкий МО, </a:t>
            </a:r>
          </a:p>
          <a:p>
            <a:pPr lvl="0"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Новоржевский, Пустошкинский, </a:t>
            </a:r>
          </a:p>
          <a:p>
            <a:pPr lvl="0"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                Палкинский, Себежский и </a:t>
            </a:r>
            <a:r>
              <a:rPr lang="ru-RU" b="1" kern="0" dirty="0" err="1" smtClean="0"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 районы.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913039"/>
              </p:ext>
            </p:extLst>
          </p:nvPr>
        </p:nvGraphicFramePr>
        <p:xfrm>
          <a:off x="6715275" y="3813929"/>
          <a:ext cx="5076391" cy="2097208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</a:t>
                      </a:r>
                      <a:r>
                        <a:rPr lang="ru-RU" sz="1800" b="1" baseline="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 1 группы: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Порховский р-н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1379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Дедовичский р-н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Печорский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МО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Локнянский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МО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71" y="630999"/>
            <a:ext cx="1444603" cy="20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 2024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15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Фестиваль ВФСК ГТО среди муниципальных и государственных служащих Псковской области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Дедовичи, 27 сентября 2024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12468" y="1514901"/>
            <a:ext cx="51070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87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участников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 algn="ctr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 algn="ctr">
              <a:defRPr/>
            </a:pP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Великолукский, Гдовский, Дновский,                                         Красногородский МО, Опочецкий МО, </a:t>
            </a:r>
          </a:p>
          <a:p>
            <a:pPr lvl="0" algn="ctr">
              <a:defRPr/>
            </a:pP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Новоржевский, Пустошкинский, </a:t>
            </a:r>
          </a:p>
          <a:p>
            <a:pPr lvl="0" algn="ctr">
              <a:defRPr/>
            </a:pP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Палкинский</a:t>
            </a: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Себежский и </a:t>
            </a:r>
            <a:endParaRPr lang="ru-RU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районы.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580121"/>
              </p:ext>
            </p:extLst>
          </p:nvPr>
        </p:nvGraphicFramePr>
        <p:xfrm>
          <a:off x="5209803" y="4177859"/>
          <a:ext cx="5076391" cy="1636412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Команды</a:t>
                      </a:r>
                      <a:r>
                        <a:rPr lang="ru-RU" sz="1800" b="1" baseline="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 группы: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Псков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2299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Правительство ПО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2275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81" y="686328"/>
            <a:ext cx="1657350" cy="2095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4" y="2019868"/>
            <a:ext cx="4139852" cy="48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1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0" y="0"/>
            <a:ext cx="8134066" cy="918340"/>
            <a:chOff x="2835344" y="-245660"/>
            <a:chExt cx="9353329" cy="918340"/>
          </a:xfrm>
        </p:grpSpPr>
        <p:grpSp>
          <p:nvGrpSpPr>
            <p:cNvPr id="12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2835344" y="-245660"/>
              <a:ext cx="9353329" cy="918340"/>
              <a:chOff x="2835344" y="-245660"/>
              <a:chExt cx="9353329" cy="918340"/>
            </a:xfrm>
          </p:grpSpPr>
          <p:sp>
            <p:nvSpPr>
              <p:cNvPr id="20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4638485" y="-19651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2835344" y="-24566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4666461" y="-27694"/>
              <a:ext cx="4509472" cy="432469"/>
              <a:chOff x="4666461" y="-27694"/>
              <a:chExt cx="4509472" cy="432469"/>
            </a:xfrm>
          </p:grpSpPr>
          <p:sp>
            <p:nvSpPr>
              <p:cNvPr id="14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4740634" y="-27694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4666461" y="210947"/>
                <a:ext cx="2888210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rgbClr val="0158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(студенты Псковского государственного университета)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3650" y="3362325"/>
            <a:ext cx="5339400" cy="3145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u="sng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Отличные результаты в отдельных видах программы: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место: </a:t>
            </a:r>
            <a:r>
              <a:rPr lang="ru-RU" sz="20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      </a:t>
            </a:r>
          </a:p>
          <a:p>
            <a:r>
              <a:rPr lang="ru-RU" sz="20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Николаева Елизавета – бег на 2000 м (6.39,0)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место:</a:t>
            </a:r>
          </a:p>
          <a:p>
            <a:r>
              <a:rPr lang="ru-RU" sz="2000" b="1" dirty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Злобин Альберт – пресс </a:t>
            </a:r>
            <a:r>
              <a:rPr lang="ru-RU" sz="20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(84 раза)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в командном зачёте в беге на выносливость.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96679" y="1416106"/>
            <a:ext cx="4831308" cy="450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Волгоград, 27 июня-03 июля 2024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1460309"/>
            <a:ext cx="6153150" cy="1797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Командный зачёт в многоборье ГТО: </a:t>
            </a:r>
          </a:p>
          <a:p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место из 50 команд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Эстафета ГТО: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место из 50 команд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Личные результаты: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Миронов Илья – 3 место</a:t>
            </a: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28" y="1866483"/>
            <a:ext cx="4205186" cy="51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  <p:grpSp>
        <p:nvGrpSpPr>
          <p:cNvPr id="2" name="Группа 10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0" y="0"/>
            <a:ext cx="8134066" cy="918340"/>
            <a:chOff x="2835344" y="-245660"/>
            <a:chExt cx="9353329" cy="918340"/>
          </a:xfrm>
        </p:grpSpPr>
        <p:grpSp>
          <p:nvGrpSpPr>
            <p:cNvPr id="3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2835344" y="-245660"/>
              <a:ext cx="9353329" cy="918340"/>
              <a:chOff x="2835344" y="-245660"/>
              <a:chExt cx="9353329" cy="918340"/>
            </a:xfrm>
          </p:grpSpPr>
          <p:sp>
            <p:nvSpPr>
              <p:cNvPr id="20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4638485" y="-19651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2835344" y="-24566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4666461" y="-27694"/>
              <a:ext cx="4509472" cy="432469"/>
              <a:chOff x="4666461" y="-27694"/>
              <a:chExt cx="4509472" cy="432469"/>
            </a:xfrm>
          </p:grpSpPr>
          <p:sp>
            <p:nvSpPr>
              <p:cNvPr id="14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4740634" y="-27694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4666461" y="210947"/>
                <a:ext cx="2888210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rgbClr val="0158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Игнатенковых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г. Великие Луки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332562" y="1569492"/>
            <a:ext cx="5595584" cy="450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Томск, 22-28 августа 2024 года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803693" y="2237092"/>
            <a:ext cx="4462818" cy="573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из 50 команд</a:t>
            </a:r>
            <a:endParaRPr lang="ru-RU" alt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130"/>
            <a:ext cx="7105650" cy="544291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105650" y="3161278"/>
            <a:ext cx="4462818" cy="2382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место-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Фёдорова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Маргарита Владимировна (14 ступень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 (отжимания, плавание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50м)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место-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Игнатенков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Николай Иванович (2 ступень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Прыжок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длину с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места</a:t>
            </a:r>
            <a:endParaRPr lang="ru-RU" alt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Сгибание и разгибание рук в упоре лёжа на полу и плавание на 50м - Фёдорова Маргарита Владимировна (14 ступень)</a:t>
            </a: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Прыжок в длину с места- Игнатенков Николай Иванович (2 ступень)</a:t>
            </a: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8263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6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111689" y="341194"/>
            <a:ext cx="4408228" cy="777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МДЦ 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2024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828806"/>
              </p:ext>
            </p:extLst>
          </p:nvPr>
        </p:nvGraphicFramePr>
        <p:xfrm>
          <a:off x="-65798" y="2120008"/>
          <a:ext cx="7233376" cy="42007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6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0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Муниципалитет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Ступень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Дмитриева Екатерина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Дедовичи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42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из 94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Ильина Елизавета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Псков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69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из 94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Бунделев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Федор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Луки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47 из 94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Сухов Тимофей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Порхов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68 из 94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Компаниец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Маргарита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Псков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14 из 94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Лазуто Анна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Великолукский</a:t>
                      </a:r>
                      <a:r>
                        <a:rPr lang="ru-RU" sz="20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48 из 94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Брыльков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Николай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Псков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59 из 94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Никитин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Егор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Луки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69 из 94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5" y="1119119"/>
            <a:ext cx="5149756" cy="520168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665441" y="1433015"/>
            <a:ext cx="537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800" dirty="0">
              <a:solidFill>
                <a:srgbClr val="0158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943580" y="2620371"/>
            <a:ext cx="5248420" cy="3220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Лучшие результаты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отдельных видах программы: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Кросс на 3 км – </a:t>
            </a:r>
          </a:p>
          <a:p>
            <a:r>
              <a:rPr lang="ru-RU" sz="2400" b="1" dirty="0" err="1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Компаниец</a:t>
            </a:r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Маргарита (11.59,5) </a:t>
            </a:r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400" b="1" dirty="0" smtClean="0">
              <a:solidFill>
                <a:srgbClr val="0158A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Наклон вперед из положения стоя на гимнастической скамье – </a:t>
            </a:r>
          </a:p>
          <a:p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	Лазуто Анна</a:t>
            </a:r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(+37 см) </a:t>
            </a:r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МДЦ 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2024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24837" y="1583142"/>
            <a:ext cx="5964072" cy="559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Командный зачет: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место из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команд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" y="2142697"/>
            <a:ext cx="6945485" cy="47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CE95C2-3719-E22F-8D4D-2CCB3FCCE84B}"/>
              </a:ext>
            </a:extLst>
          </p:cNvPr>
          <p:cNvSpPr/>
          <p:nvPr/>
        </p:nvSpPr>
        <p:spPr>
          <a:xfrm>
            <a:off x="8888776" y="2837181"/>
            <a:ext cx="3303224" cy="4020819"/>
          </a:xfrm>
          <a:custGeom>
            <a:avLst/>
            <a:gdLst/>
            <a:ahLst/>
            <a:cxnLst/>
            <a:rect l="l" t="t" r="r" b="b"/>
            <a:pathLst>
              <a:path w="2931795" h="3568700">
                <a:moveTo>
                  <a:pt x="2931798" y="0"/>
                </a:moveTo>
                <a:lnTo>
                  <a:pt x="2893003" y="0"/>
                </a:lnTo>
                <a:lnTo>
                  <a:pt x="2706014" y="50800"/>
                </a:lnTo>
                <a:lnTo>
                  <a:pt x="2660073" y="76200"/>
                </a:lnTo>
                <a:lnTo>
                  <a:pt x="2614509" y="88900"/>
                </a:lnTo>
                <a:lnTo>
                  <a:pt x="2569350" y="114300"/>
                </a:lnTo>
                <a:lnTo>
                  <a:pt x="2524623" y="1270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30200"/>
                </a:lnTo>
                <a:lnTo>
                  <a:pt x="2146054" y="368300"/>
                </a:lnTo>
                <a:lnTo>
                  <a:pt x="2107157" y="393700"/>
                </a:lnTo>
                <a:lnTo>
                  <a:pt x="2068994" y="4318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09800"/>
                </a:lnTo>
                <a:lnTo>
                  <a:pt x="384961" y="2247900"/>
                </a:lnTo>
                <a:lnTo>
                  <a:pt x="354125" y="22860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13000"/>
                </a:lnTo>
                <a:lnTo>
                  <a:pt x="243714" y="2463800"/>
                </a:lnTo>
                <a:lnTo>
                  <a:pt x="219340" y="2501900"/>
                </a:lnTo>
                <a:lnTo>
                  <a:pt x="196255" y="2552700"/>
                </a:lnTo>
                <a:lnTo>
                  <a:pt x="174458" y="2590800"/>
                </a:lnTo>
                <a:lnTo>
                  <a:pt x="153948" y="2641600"/>
                </a:lnTo>
                <a:lnTo>
                  <a:pt x="134725" y="26797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194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591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49600"/>
                </a:lnTo>
                <a:lnTo>
                  <a:pt x="7853" y="32004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390900"/>
                </a:lnTo>
                <a:lnTo>
                  <a:pt x="1212" y="34417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1095" y="3568700"/>
                </a:lnTo>
                <a:lnTo>
                  <a:pt x="129698" y="3568700"/>
                </a:lnTo>
                <a:lnTo>
                  <a:pt x="125466" y="35306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40100"/>
                </a:lnTo>
                <a:lnTo>
                  <a:pt x="119610" y="32893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480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575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17800"/>
                </a:lnTo>
                <a:lnTo>
                  <a:pt x="265293" y="2679700"/>
                </a:lnTo>
                <a:lnTo>
                  <a:pt x="286180" y="2628900"/>
                </a:lnTo>
                <a:lnTo>
                  <a:pt x="308456" y="2590800"/>
                </a:lnTo>
                <a:lnTo>
                  <a:pt x="332123" y="2540000"/>
                </a:lnTo>
                <a:lnTo>
                  <a:pt x="357180" y="2501900"/>
                </a:lnTo>
                <a:lnTo>
                  <a:pt x="383631" y="2451100"/>
                </a:lnTo>
                <a:lnTo>
                  <a:pt x="411475" y="24130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86000"/>
                </a:lnTo>
                <a:lnTo>
                  <a:pt x="536814" y="2247900"/>
                </a:lnTo>
                <a:lnTo>
                  <a:pt x="571646" y="22098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46100"/>
                </a:lnTo>
                <a:lnTo>
                  <a:pt x="2156137" y="508000"/>
                </a:lnTo>
                <a:lnTo>
                  <a:pt x="2194658" y="482600"/>
                </a:lnTo>
                <a:lnTo>
                  <a:pt x="2233963" y="444500"/>
                </a:lnTo>
                <a:lnTo>
                  <a:pt x="2274019" y="419100"/>
                </a:lnTo>
                <a:lnTo>
                  <a:pt x="2314796" y="381000"/>
                </a:lnTo>
                <a:lnTo>
                  <a:pt x="2398382" y="330200"/>
                </a:lnTo>
                <a:lnTo>
                  <a:pt x="2484467" y="279400"/>
                </a:lnTo>
                <a:lnTo>
                  <a:pt x="2528367" y="254000"/>
                </a:lnTo>
                <a:lnTo>
                  <a:pt x="2572797" y="241300"/>
                </a:lnTo>
                <a:lnTo>
                  <a:pt x="2617724" y="215900"/>
                </a:lnTo>
                <a:lnTo>
                  <a:pt x="2663117" y="203200"/>
                </a:lnTo>
                <a:lnTo>
                  <a:pt x="2708943" y="177800"/>
                </a:lnTo>
                <a:lnTo>
                  <a:pt x="2895954" y="127000"/>
                </a:lnTo>
                <a:lnTo>
                  <a:pt x="2931798" y="114300"/>
                </a:lnTo>
                <a:lnTo>
                  <a:pt x="2931798" y="0"/>
                </a:lnTo>
                <a:close/>
              </a:path>
              <a:path w="2931795" h="3568700">
                <a:moveTo>
                  <a:pt x="2931798" y="215900"/>
                </a:moveTo>
                <a:lnTo>
                  <a:pt x="2906095" y="215900"/>
                </a:lnTo>
                <a:lnTo>
                  <a:pt x="2768160" y="254000"/>
                </a:lnTo>
                <a:lnTo>
                  <a:pt x="2722916" y="279400"/>
                </a:lnTo>
                <a:lnTo>
                  <a:pt x="2678096" y="292100"/>
                </a:lnTo>
                <a:lnTo>
                  <a:pt x="2633732" y="317500"/>
                </a:lnTo>
                <a:lnTo>
                  <a:pt x="2589859" y="3302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826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09600"/>
                </a:lnTo>
                <a:lnTo>
                  <a:pt x="2149256" y="647700"/>
                </a:lnTo>
                <a:lnTo>
                  <a:pt x="639997" y="2273300"/>
                </a:lnTo>
                <a:lnTo>
                  <a:pt x="605813" y="2311400"/>
                </a:lnTo>
                <a:lnTo>
                  <a:pt x="573057" y="2349500"/>
                </a:lnTo>
                <a:lnTo>
                  <a:pt x="541728" y="23876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146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41600"/>
                </a:lnTo>
                <a:lnTo>
                  <a:pt x="362255" y="2692400"/>
                </a:lnTo>
                <a:lnTo>
                  <a:pt x="342291" y="2730500"/>
                </a:lnTo>
                <a:lnTo>
                  <a:pt x="323742" y="2781300"/>
                </a:lnTo>
                <a:lnTo>
                  <a:pt x="306606" y="28194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591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0988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2893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79800"/>
                </a:lnTo>
                <a:lnTo>
                  <a:pt x="218328" y="3530600"/>
                </a:lnTo>
                <a:lnTo>
                  <a:pt x="223300" y="3568700"/>
                </a:lnTo>
                <a:lnTo>
                  <a:pt x="342012" y="35687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29000"/>
                </a:lnTo>
                <a:lnTo>
                  <a:pt x="328627" y="33782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1877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48000"/>
                </a:lnTo>
                <a:lnTo>
                  <a:pt x="374879" y="2997200"/>
                </a:lnTo>
                <a:lnTo>
                  <a:pt x="387537" y="2959100"/>
                </a:lnTo>
                <a:lnTo>
                  <a:pt x="401727" y="29083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68600"/>
                </a:lnTo>
                <a:lnTo>
                  <a:pt x="473848" y="2730500"/>
                </a:lnTo>
                <a:lnTo>
                  <a:pt x="495726" y="26797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527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00294" y="762000"/>
                </a:lnTo>
                <a:lnTo>
                  <a:pt x="2235823" y="7239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223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33400"/>
                </a:lnTo>
                <a:lnTo>
                  <a:pt x="2509490" y="508000"/>
                </a:lnTo>
                <a:lnTo>
                  <a:pt x="2594513" y="457200"/>
                </a:lnTo>
                <a:lnTo>
                  <a:pt x="2637964" y="444500"/>
                </a:lnTo>
                <a:lnTo>
                  <a:pt x="2681990" y="419100"/>
                </a:lnTo>
                <a:lnTo>
                  <a:pt x="2726550" y="406400"/>
                </a:lnTo>
                <a:lnTo>
                  <a:pt x="2771605" y="381000"/>
                </a:lnTo>
                <a:lnTo>
                  <a:pt x="2909342" y="342900"/>
                </a:lnTo>
                <a:lnTo>
                  <a:pt x="2931798" y="330200"/>
                </a:lnTo>
                <a:lnTo>
                  <a:pt x="2931798" y="215900"/>
                </a:lnTo>
                <a:close/>
              </a:path>
              <a:path w="2931795" h="3568700">
                <a:moveTo>
                  <a:pt x="2931798" y="431800"/>
                </a:moveTo>
                <a:lnTo>
                  <a:pt x="2906149" y="431800"/>
                </a:lnTo>
                <a:lnTo>
                  <a:pt x="2859029" y="444500"/>
                </a:lnTo>
                <a:lnTo>
                  <a:pt x="2812359" y="469900"/>
                </a:lnTo>
                <a:lnTo>
                  <a:pt x="2766188" y="482600"/>
                </a:lnTo>
                <a:lnTo>
                  <a:pt x="2720565" y="508000"/>
                </a:lnTo>
                <a:lnTo>
                  <a:pt x="2675537" y="520700"/>
                </a:lnTo>
                <a:lnTo>
                  <a:pt x="2587461" y="571500"/>
                </a:lnTo>
                <a:lnTo>
                  <a:pt x="2544510" y="596900"/>
                </a:lnTo>
                <a:lnTo>
                  <a:pt x="2502347" y="622300"/>
                </a:lnTo>
                <a:lnTo>
                  <a:pt x="2461022" y="660400"/>
                </a:lnTo>
                <a:lnTo>
                  <a:pt x="2420582" y="685800"/>
                </a:lnTo>
                <a:lnTo>
                  <a:pt x="2381077" y="723900"/>
                </a:lnTo>
                <a:lnTo>
                  <a:pt x="2342553" y="749300"/>
                </a:lnTo>
                <a:lnTo>
                  <a:pt x="2305059" y="787400"/>
                </a:lnTo>
                <a:lnTo>
                  <a:pt x="2268645" y="825500"/>
                </a:lnTo>
                <a:lnTo>
                  <a:pt x="796296" y="2413000"/>
                </a:lnTo>
                <a:lnTo>
                  <a:pt x="796118" y="24130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78100"/>
                </a:lnTo>
                <a:lnTo>
                  <a:pt x="637115" y="2628900"/>
                </a:lnTo>
                <a:lnTo>
                  <a:pt x="610776" y="2667000"/>
                </a:lnTo>
                <a:lnTo>
                  <a:pt x="586161" y="2717800"/>
                </a:lnTo>
                <a:lnTo>
                  <a:pt x="563269" y="2755900"/>
                </a:lnTo>
                <a:lnTo>
                  <a:pt x="542097" y="2806700"/>
                </a:lnTo>
                <a:lnTo>
                  <a:pt x="522643" y="28448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84500"/>
                </a:lnTo>
                <a:lnTo>
                  <a:pt x="461975" y="30353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25800"/>
                </a:lnTo>
                <a:lnTo>
                  <a:pt x="424582" y="3276600"/>
                </a:lnTo>
                <a:lnTo>
                  <a:pt x="422211" y="33274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68700"/>
                </a:lnTo>
                <a:lnTo>
                  <a:pt x="554475" y="3568700"/>
                </a:lnTo>
                <a:lnTo>
                  <a:pt x="547902" y="3517900"/>
                </a:lnTo>
                <a:lnTo>
                  <a:pt x="543202" y="34671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75000"/>
                </a:lnTo>
                <a:lnTo>
                  <a:pt x="562806" y="31242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337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794000"/>
                </a:lnTo>
                <a:lnTo>
                  <a:pt x="698238" y="2755900"/>
                </a:lnTo>
                <a:lnTo>
                  <a:pt x="723697" y="27051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78100"/>
                </a:lnTo>
                <a:lnTo>
                  <a:pt x="844586" y="25400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620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68836" y="609600"/>
                </a:lnTo>
                <a:lnTo>
                  <a:pt x="2814820" y="596900"/>
                </a:lnTo>
                <a:lnTo>
                  <a:pt x="2861406" y="571500"/>
                </a:lnTo>
                <a:lnTo>
                  <a:pt x="2908536" y="558800"/>
                </a:lnTo>
                <a:lnTo>
                  <a:pt x="2931798" y="546100"/>
                </a:lnTo>
                <a:lnTo>
                  <a:pt x="2931798" y="431800"/>
                </a:lnTo>
                <a:close/>
              </a:path>
              <a:path w="2931795" h="3568700">
                <a:moveTo>
                  <a:pt x="2931798" y="647700"/>
                </a:moveTo>
                <a:lnTo>
                  <a:pt x="2921587" y="647700"/>
                </a:lnTo>
                <a:lnTo>
                  <a:pt x="2875857" y="673100"/>
                </a:lnTo>
                <a:lnTo>
                  <a:pt x="2830705" y="685800"/>
                </a:lnTo>
                <a:lnTo>
                  <a:pt x="2786196" y="711200"/>
                </a:lnTo>
                <a:lnTo>
                  <a:pt x="2742392" y="723900"/>
                </a:lnTo>
                <a:lnTo>
                  <a:pt x="2699358" y="749300"/>
                </a:lnTo>
                <a:lnTo>
                  <a:pt x="2657155" y="774700"/>
                </a:lnTo>
                <a:lnTo>
                  <a:pt x="2615848" y="800100"/>
                </a:lnTo>
                <a:lnTo>
                  <a:pt x="2575499" y="838200"/>
                </a:lnTo>
                <a:lnTo>
                  <a:pt x="2536173" y="8636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65200"/>
                </a:lnTo>
                <a:lnTo>
                  <a:pt x="2424779" y="9652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797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06700"/>
                </a:lnTo>
                <a:lnTo>
                  <a:pt x="750829" y="2857500"/>
                </a:lnTo>
                <a:lnTo>
                  <a:pt x="730310" y="2895600"/>
                </a:lnTo>
                <a:lnTo>
                  <a:pt x="711748" y="2946400"/>
                </a:lnTo>
                <a:lnTo>
                  <a:pt x="695141" y="2984500"/>
                </a:lnTo>
                <a:lnTo>
                  <a:pt x="680486" y="30353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750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65500"/>
                </a:lnTo>
                <a:lnTo>
                  <a:pt x="633241" y="34163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769353" y="3568700"/>
                </a:lnTo>
                <a:lnTo>
                  <a:pt x="766372" y="35560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14700"/>
                </a:lnTo>
                <a:lnTo>
                  <a:pt x="755230" y="32639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24200"/>
                </a:lnTo>
                <a:lnTo>
                  <a:pt x="791205" y="30734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79700"/>
                </a:lnTo>
                <a:lnTo>
                  <a:pt x="1034319" y="2641600"/>
                </a:lnTo>
                <a:lnTo>
                  <a:pt x="1035869" y="26416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77900"/>
                </a:lnTo>
                <a:lnTo>
                  <a:pt x="2622461" y="952500"/>
                </a:lnTo>
                <a:lnTo>
                  <a:pt x="2662535" y="9144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23816" y="774700"/>
                </a:lnTo>
                <a:lnTo>
                  <a:pt x="2931798" y="774700"/>
                </a:lnTo>
                <a:lnTo>
                  <a:pt x="2931798" y="647700"/>
                </a:lnTo>
                <a:close/>
              </a:path>
              <a:path w="2931795" h="3568700">
                <a:moveTo>
                  <a:pt x="2931798" y="8763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27100"/>
                </a:lnTo>
                <a:lnTo>
                  <a:pt x="2768636" y="952500"/>
                </a:lnTo>
                <a:lnTo>
                  <a:pt x="2728417" y="977900"/>
                </a:lnTo>
                <a:lnTo>
                  <a:pt x="2689327" y="1016000"/>
                </a:lnTo>
                <a:lnTo>
                  <a:pt x="2651454" y="10414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05100"/>
                </a:lnTo>
                <a:lnTo>
                  <a:pt x="1070886" y="2743200"/>
                </a:lnTo>
                <a:lnTo>
                  <a:pt x="1039843" y="2781300"/>
                </a:lnTo>
                <a:lnTo>
                  <a:pt x="1011088" y="28194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46400"/>
                </a:lnTo>
                <a:lnTo>
                  <a:pt x="918875" y="2997200"/>
                </a:lnTo>
                <a:lnTo>
                  <a:pt x="901507" y="30353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75000"/>
                </a:lnTo>
                <a:lnTo>
                  <a:pt x="854676" y="3225800"/>
                </a:lnTo>
                <a:lnTo>
                  <a:pt x="848612" y="3263900"/>
                </a:lnTo>
                <a:lnTo>
                  <a:pt x="844798" y="33147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544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4230" y="3568700"/>
                </a:lnTo>
                <a:lnTo>
                  <a:pt x="984977" y="3568700"/>
                </a:lnTo>
                <a:lnTo>
                  <a:pt x="978715" y="35433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036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131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73400"/>
                </a:lnTo>
                <a:lnTo>
                  <a:pt x="1029971" y="3035300"/>
                </a:lnTo>
                <a:lnTo>
                  <a:pt x="1050197" y="29845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19400"/>
                </a:lnTo>
                <a:lnTo>
                  <a:pt x="1190618" y="2781300"/>
                </a:lnTo>
                <a:lnTo>
                  <a:pt x="2662967" y="1193800"/>
                </a:lnTo>
                <a:lnTo>
                  <a:pt x="2664542" y="1193800"/>
                </a:lnTo>
                <a:lnTo>
                  <a:pt x="2700026" y="1155700"/>
                </a:lnTo>
                <a:lnTo>
                  <a:pt x="2737109" y="1130300"/>
                </a:lnTo>
                <a:lnTo>
                  <a:pt x="2775676" y="10922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31798" y="1003300"/>
                </a:lnTo>
                <a:lnTo>
                  <a:pt x="2931798" y="876300"/>
                </a:lnTo>
                <a:close/>
              </a:path>
              <a:path w="2931795" h="3568700">
                <a:moveTo>
                  <a:pt x="2931798" y="1104900"/>
                </a:moveTo>
                <a:lnTo>
                  <a:pt x="2892144" y="1130300"/>
                </a:lnTo>
                <a:lnTo>
                  <a:pt x="2849772" y="1155700"/>
                </a:lnTo>
                <a:lnTo>
                  <a:pt x="2808989" y="1193800"/>
                </a:lnTo>
                <a:lnTo>
                  <a:pt x="2769958" y="1219200"/>
                </a:lnTo>
                <a:lnTo>
                  <a:pt x="2732843" y="1257300"/>
                </a:lnTo>
                <a:lnTo>
                  <a:pt x="1260519" y="2844800"/>
                </a:lnTo>
                <a:lnTo>
                  <a:pt x="1258944" y="28448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71800"/>
                </a:lnTo>
                <a:lnTo>
                  <a:pt x="1140129" y="3022600"/>
                </a:lnTo>
                <a:lnTo>
                  <a:pt x="1118382" y="30607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51200"/>
                </a:lnTo>
                <a:lnTo>
                  <a:pt x="1057079" y="33020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43300"/>
                </a:lnTo>
                <a:lnTo>
                  <a:pt x="1081025" y="3568700"/>
                </a:lnTo>
                <a:lnTo>
                  <a:pt x="1203919" y="3568700"/>
                </a:lnTo>
                <a:lnTo>
                  <a:pt x="1195244" y="3543300"/>
                </a:lnTo>
                <a:lnTo>
                  <a:pt x="1183831" y="34925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496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099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33500"/>
                </a:lnTo>
                <a:lnTo>
                  <a:pt x="2857123" y="1295400"/>
                </a:lnTo>
                <a:lnTo>
                  <a:pt x="2897306" y="1270000"/>
                </a:lnTo>
                <a:lnTo>
                  <a:pt x="2931798" y="1244600"/>
                </a:lnTo>
                <a:lnTo>
                  <a:pt x="2931798" y="1104900"/>
                </a:lnTo>
                <a:close/>
              </a:path>
              <a:path w="2931795" h="3568700">
                <a:moveTo>
                  <a:pt x="2931798" y="1358900"/>
                </a:moveTo>
                <a:lnTo>
                  <a:pt x="2923902" y="1371600"/>
                </a:lnTo>
                <a:lnTo>
                  <a:pt x="2887605" y="13970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11500"/>
                </a:lnTo>
                <a:lnTo>
                  <a:pt x="1306702" y="3162300"/>
                </a:lnTo>
                <a:lnTo>
                  <a:pt x="1290219" y="3200400"/>
                </a:lnTo>
                <a:lnTo>
                  <a:pt x="1277822" y="32512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3909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30600"/>
                </a:lnTo>
                <a:lnTo>
                  <a:pt x="1302225" y="3568700"/>
                </a:lnTo>
                <a:lnTo>
                  <a:pt x="1430931" y="3568700"/>
                </a:lnTo>
                <a:lnTo>
                  <a:pt x="1412039" y="35306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40100"/>
                </a:lnTo>
                <a:lnTo>
                  <a:pt x="1389715" y="32893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11500"/>
                </a:lnTo>
                <a:lnTo>
                  <a:pt x="1500104" y="3073400"/>
                </a:lnTo>
                <a:lnTo>
                  <a:pt x="2931798" y="1524000"/>
                </a:lnTo>
                <a:lnTo>
                  <a:pt x="2931798" y="1358900"/>
                </a:lnTo>
                <a:close/>
              </a:path>
              <a:path w="2931795" h="3568700">
                <a:moveTo>
                  <a:pt x="2931798" y="3073400"/>
                </a:moveTo>
                <a:lnTo>
                  <a:pt x="2467290" y="3568700"/>
                </a:lnTo>
                <a:lnTo>
                  <a:pt x="2627740" y="3568700"/>
                </a:lnTo>
                <a:lnTo>
                  <a:pt x="2931798" y="3251200"/>
                </a:lnTo>
                <a:lnTo>
                  <a:pt x="2931798" y="3073400"/>
                </a:lnTo>
                <a:close/>
              </a:path>
              <a:path w="2931795" h="3568700">
                <a:moveTo>
                  <a:pt x="2931798" y="3378200"/>
                </a:moveTo>
                <a:lnTo>
                  <a:pt x="2754798" y="3568700"/>
                </a:lnTo>
                <a:lnTo>
                  <a:pt x="2915240" y="3568700"/>
                </a:lnTo>
                <a:lnTo>
                  <a:pt x="2931798" y="3556000"/>
                </a:lnTo>
                <a:lnTo>
                  <a:pt x="2931798" y="3378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866638"/>
            <a:ext cx="8977746" cy="453693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4BACA17-3FCB-FAB7-428C-82D8A13FDF38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55C0F18F-E38C-556A-0E05-152A5BE723CE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3CED4B76-10C9-189B-EA07-D79EB675D362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object 14">
                <a:extLst>
                  <a:ext uri="{FF2B5EF4-FFF2-40B4-BE49-F238E27FC236}">
                    <a16:creationId xmlns:a16="http://schemas.microsoft.com/office/drawing/2014/main" id="{F1C99BFE-9FB4-C6EF-9FD2-3B54936D37FB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" name="object 16">
                <a:extLst>
                  <a:ext uri="{FF2B5EF4-FFF2-40B4-BE49-F238E27FC236}">
                    <a16:creationId xmlns:a16="http://schemas.microsoft.com/office/drawing/2014/main" id="{0D8DB210-4C2B-5BD5-3327-EF76024384AC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02117AF-C38D-0603-D1B9-E994F09364E2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8" name="object 17">
                <a:extLst>
                  <a:ext uri="{FF2B5EF4-FFF2-40B4-BE49-F238E27FC236}">
                    <a16:creationId xmlns:a16="http://schemas.microsoft.com/office/drawing/2014/main" id="{59264390-2C30-CCE4-8AD8-0D4852D7C79F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8">
                <a:extLst>
                  <a:ext uri="{FF2B5EF4-FFF2-40B4-BE49-F238E27FC236}">
                    <a16:creationId xmlns:a16="http://schemas.microsoft.com/office/drawing/2014/main" id="{D8620C3A-C93D-D34D-4142-C40979AF24DF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93964" y="916122"/>
            <a:ext cx="888076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реализации Комплекса ГТО в Псковской области 2023 году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2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5" name="object 34">
              <a:extLst>
                <a:ext uri="{FF2B5EF4-FFF2-40B4-BE49-F238E27FC236}">
                  <a16:creationId xmlns:a16="http://schemas.microsoft.com/office/drawing/2014/main" id="{E53E334A-45C2-42A4-4DE5-595C9C15FD4C}"/>
                </a:ext>
              </a:extLst>
            </p:cNvPr>
            <p:cNvSpPr/>
            <p:nvPr/>
          </p:nvSpPr>
          <p:spPr>
            <a:xfrm>
              <a:off x="-3500" y="6459877"/>
              <a:ext cx="11119496" cy="248975"/>
            </a:xfrm>
            <a:custGeom>
              <a:avLst/>
              <a:gdLst/>
              <a:ahLst/>
              <a:cxnLst/>
              <a:rect l="l" t="t" r="r" b="b"/>
              <a:pathLst>
                <a:path w="9869170" h="220979">
                  <a:moveTo>
                    <a:pt x="0" y="0"/>
                  </a:moveTo>
                  <a:lnTo>
                    <a:pt x="0" y="220952"/>
                  </a:lnTo>
                  <a:lnTo>
                    <a:pt x="9741642" y="220952"/>
                  </a:lnTo>
                  <a:lnTo>
                    <a:pt x="9868833" y="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" name="object 35">
              <a:extLst>
                <a:ext uri="{FF2B5EF4-FFF2-40B4-BE49-F238E27FC236}">
                  <a16:creationId xmlns:a16="http://schemas.microsoft.com/office/drawing/2014/main" id="{A3BAD502-2E8F-3ED5-B12E-C7C14B1EED2C}"/>
                </a:ext>
              </a:extLst>
            </p:cNvPr>
            <p:cNvSpPr/>
            <p:nvPr/>
          </p:nvSpPr>
          <p:spPr>
            <a:xfrm>
              <a:off x="10972319" y="6460618"/>
              <a:ext cx="1216262" cy="248261"/>
            </a:xfrm>
            <a:custGeom>
              <a:avLst/>
              <a:gdLst/>
              <a:ahLst/>
              <a:cxnLst/>
              <a:rect l="l" t="t" r="r" b="b"/>
              <a:pathLst>
                <a:path w="1079500" h="220345">
                  <a:moveTo>
                    <a:pt x="1079423" y="0"/>
                  </a:moveTo>
                  <a:lnTo>
                    <a:pt x="127189" y="0"/>
                  </a:lnTo>
                  <a:lnTo>
                    <a:pt x="0" y="220294"/>
                  </a:lnTo>
                  <a:lnTo>
                    <a:pt x="1079423" y="220294"/>
                  </a:lnTo>
                  <a:lnTo>
                    <a:pt x="107942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pic>
        <p:nvPicPr>
          <p:cNvPr id="22" name="Picture 2" descr="C:\Users\User\Desktop\ГТО\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82" y="1366157"/>
            <a:ext cx="5351953" cy="47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302327" y="1704110"/>
            <a:ext cx="3435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</a:p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человек,</a:t>
            </a:r>
          </a:p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зарегистрированных</a:t>
            </a:r>
          </a:p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В АИС ГТО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932218" y="1842655"/>
            <a:ext cx="1704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92 454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559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25090" y="4710545"/>
            <a:ext cx="1482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10 986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(10510)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08364" y="4461164"/>
            <a:ext cx="21474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человек,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выполнявших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испытания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02583" y="4655127"/>
            <a:ext cx="1482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671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(4 922)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98872" y="3172691"/>
            <a:ext cx="2119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</a:p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человек,</a:t>
            </a:r>
          </a:p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получивших</a:t>
            </a:r>
          </a:p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знаки отличия</a:t>
            </a:r>
          </a:p>
        </p:txBody>
      </p:sp>
    </p:spTree>
    <p:extLst>
      <p:ext uri="{BB962C8B-B14F-4D97-AF65-F5344CB8AC3E}">
        <p14:creationId xmlns:p14="http://schemas.microsoft.com/office/powerpoint/2010/main" val="35977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МДЦ 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2024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618"/>
            <a:ext cx="7420825" cy="5529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9" y="830997"/>
            <a:ext cx="4771175" cy="60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2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812115" y="823774"/>
            <a:ext cx="4067034" cy="866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МДЦ 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2024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36" y="0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32" y="1690125"/>
            <a:ext cx="6229350" cy="4508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" y="-37398"/>
            <a:ext cx="6078855" cy="4731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0" y="3130795"/>
            <a:ext cx="6085929" cy="37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9C5CC-54F2-6302-3C77-AFDA34F0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59" b="76074"/>
          <a:stretch/>
        </p:blipFill>
        <p:spPr>
          <a:xfrm rot="10800000">
            <a:off x="-4347" y="4097"/>
            <a:ext cx="4735399" cy="1465813"/>
          </a:xfrm>
          <a:prstGeom prst="rect">
            <a:avLst/>
          </a:prstGeom>
        </p:spPr>
      </p:pic>
      <p:grpSp>
        <p:nvGrpSpPr>
          <p:cNvPr id="7" name="Группа 51">
            <a:extLst>
              <a:ext uri="{FF2B5EF4-FFF2-40B4-BE49-F238E27FC236}">
                <a16:creationId xmlns:a16="http://schemas.microsoft.com/office/drawing/2014/main" id="{63AD6B2A-72BA-AEC3-DF31-91B5E7D80841}"/>
              </a:ext>
            </a:extLst>
          </p:cNvPr>
          <p:cNvGrpSpPr/>
          <p:nvPr/>
        </p:nvGrpSpPr>
        <p:grpSpPr>
          <a:xfrm>
            <a:off x="-26519" y="5231311"/>
            <a:ext cx="12218519" cy="1626689"/>
            <a:chOff x="-26519" y="5231311"/>
            <a:chExt cx="12218519" cy="16266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29030C-AADA-00D5-944D-53EA7936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duotone>
                <a:prstClr val="black"/>
                <a:srgbClr val="111111">
                  <a:lumMod val="75000"/>
                  <a:lumOff val="2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359" b="75719"/>
            <a:stretch/>
          </p:blipFill>
          <p:spPr>
            <a:xfrm>
              <a:off x="7859404" y="5231311"/>
              <a:ext cx="4332596" cy="1361034"/>
            </a:xfrm>
            <a:prstGeom prst="rect">
              <a:avLst/>
            </a:prstGeom>
            <a:noFill/>
          </p:spPr>
        </p:pic>
        <p:grpSp>
          <p:nvGrpSpPr>
            <p:cNvPr id="9" name="Группа 50">
              <a:extLst>
                <a:ext uri="{FF2B5EF4-FFF2-40B4-BE49-F238E27FC236}">
                  <a16:creationId xmlns:a16="http://schemas.microsoft.com/office/drawing/2014/main" id="{FBF06F3F-D4A9-FF02-A35A-F321733FF604}"/>
                </a:ext>
              </a:extLst>
            </p:cNvPr>
            <p:cNvGrpSpPr/>
            <p:nvPr/>
          </p:nvGrpSpPr>
          <p:grpSpPr>
            <a:xfrm>
              <a:off x="-26519" y="6589619"/>
              <a:ext cx="12218519" cy="268381"/>
              <a:chOff x="-26519" y="6589619"/>
              <a:chExt cx="12218519" cy="26838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9ED7AD7C-03BA-AFB3-446A-64DD09ECF60E}"/>
                  </a:ext>
                </a:extLst>
              </p:cNvPr>
              <p:cNvSpPr/>
              <p:nvPr/>
            </p:nvSpPr>
            <p:spPr>
              <a:xfrm>
                <a:off x="-26519" y="6589619"/>
                <a:ext cx="12218519" cy="2683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5">
                <a:extLst>
                  <a:ext uri="{FF2B5EF4-FFF2-40B4-BE49-F238E27FC236}">
                    <a16:creationId xmlns:a16="http://schemas.microsoft.com/office/drawing/2014/main" id="{101B340D-D178-5B75-4D5B-C02FBB2FCA1A}"/>
                  </a:ext>
                </a:extLst>
              </p:cNvPr>
              <p:cNvSpPr/>
              <p:nvPr/>
            </p:nvSpPr>
            <p:spPr>
              <a:xfrm>
                <a:off x="-20905" y="6589619"/>
                <a:ext cx="770827" cy="268381"/>
              </a:xfrm>
              <a:custGeom>
                <a:avLst/>
                <a:gdLst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704499 w 916931"/>
                  <a:gd name="connsiteY3" fmla="*/ 196585 h 196585"/>
                  <a:gd name="connsiteX4" fmla="*/ 0 w 916931"/>
                  <a:gd name="connsiteY4" fmla="*/ 196585 h 196585"/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822486 w 916931"/>
                  <a:gd name="connsiteY3" fmla="*/ 196585 h 196585"/>
                  <a:gd name="connsiteX4" fmla="*/ 0 w 916931"/>
                  <a:gd name="connsiteY4" fmla="*/ 196585 h 196585"/>
                  <a:gd name="connsiteX0" fmla="*/ 130673 w 704499"/>
                  <a:gd name="connsiteY0" fmla="*/ 196585 h 196585"/>
                  <a:gd name="connsiteX1" fmla="*/ 0 w 704499"/>
                  <a:gd name="connsiteY1" fmla="*/ 0 h 196585"/>
                  <a:gd name="connsiteX2" fmla="*/ 704499 w 704499"/>
                  <a:gd name="connsiteY2" fmla="*/ 0 h 196585"/>
                  <a:gd name="connsiteX3" fmla="*/ 610054 w 704499"/>
                  <a:gd name="connsiteY3" fmla="*/ 196585 h 196585"/>
                  <a:gd name="connsiteX4" fmla="*/ 130673 w 704499"/>
                  <a:gd name="connsiteY4" fmla="*/ 196585 h 196585"/>
                  <a:gd name="connsiteX0" fmla="*/ 0 w 573826"/>
                  <a:gd name="connsiteY0" fmla="*/ 196585 h 196585"/>
                  <a:gd name="connsiteX1" fmla="*/ 40879 w 573826"/>
                  <a:gd name="connsiteY1" fmla="*/ 0 h 196585"/>
                  <a:gd name="connsiteX2" fmla="*/ 573826 w 573826"/>
                  <a:gd name="connsiteY2" fmla="*/ 0 h 196585"/>
                  <a:gd name="connsiteX3" fmla="*/ 479381 w 573826"/>
                  <a:gd name="connsiteY3" fmla="*/ 196585 h 196585"/>
                  <a:gd name="connsiteX4" fmla="*/ 0 w 573826"/>
                  <a:gd name="connsiteY4" fmla="*/ 196585 h 196585"/>
                  <a:gd name="connsiteX0" fmla="*/ 0 w 535703"/>
                  <a:gd name="connsiteY0" fmla="*/ 196585 h 196585"/>
                  <a:gd name="connsiteX1" fmla="*/ 2756 w 535703"/>
                  <a:gd name="connsiteY1" fmla="*/ 0 h 196585"/>
                  <a:gd name="connsiteX2" fmla="*/ 535703 w 535703"/>
                  <a:gd name="connsiteY2" fmla="*/ 0 h 196585"/>
                  <a:gd name="connsiteX3" fmla="*/ 441258 w 535703"/>
                  <a:gd name="connsiteY3" fmla="*/ 196585 h 196585"/>
                  <a:gd name="connsiteX4" fmla="*/ 0 w 535703"/>
                  <a:gd name="connsiteY4" fmla="*/ 196585 h 19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703" h="196585">
                    <a:moveTo>
                      <a:pt x="0" y="196585"/>
                    </a:moveTo>
                    <a:cubicBezTo>
                      <a:pt x="919" y="131057"/>
                      <a:pt x="1837" y="65528"/>
                      <a:pt x="2756" y="0"/>
                    </a:cubicBezTo>
                    <a:lnTo>
                      <a:pt x="535703" y="0"/>
                    </a:lnTo>
                    <a:lnTo>
                      <a:pt x="441258" y="196585"/>
                    </a:lnTo>
                    <a:lnTo>
                      <a:pt x="0" y="196585"/>
                    </a:lnTo>
                    <a:close/>
                  </a:path>
                </a:pathLst>
              </a:custGeom>
              <a:solidFill>
                <a:srgbClr val="107CD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Sans" panose="020B0503020203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47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5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-6003"/>
            <a:ext cx="4612944" cy="59367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акции</a:t>
            </a:r>
            <a:endParaRPr sz="3200" dirty="0">
              <a:latin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751957" y="693286"/>
            <a:ext cx="7601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Новогодняя акция </a:t>
            </a:r>
            <a:r>
              <a:rPr lang="ru-RU" sz="2400" b="1" i="1" dirty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по реализации </a:t>
            </a:r>
            <a:r>
              <a:rPr lang="ru-RU" sz="2400" b="1" i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ВФСК ГТО</a:t>
            </a:r>
            <a:endParaRPr lang="ru-RU" sz="2400" b="1" i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«Ёлочная игрушка ГТО»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-304971" y="613291"/>
            <a:ext cx="561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Участвовали: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 муниципалитетов,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950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3865951" y="1162377"/>
            <a:ext cx="28193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участвовали: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Дновский, Куньинский, Опочецкий, Островский, Палкинский,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Плюсский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Пушкиногорский р-ны.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99"/>
            <a:ext cx="3795659" cy="548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42" y="1881964"/>
            <a:ext cx="2562225" cy="4349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67" y="1469911"/>
            <a:ext cx="2706379" cy="5413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76" y="3219450"/>
            <a:ext cx="3295631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9C5CC-54F2-6302-3C77-AFDA34F0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59" b="76074"/>
          <a:stretch/>
        </p:blipFill>
        <p:spPr>
          <a:xfrm rot="10800000">
            <a:off x="-4347" y="4097"/>
            <a:ext cx="4735399" cy="1465813"/>
          </a:xfrm>
          <a:prstGeom prst="rect">
            <a:avLst/>
          </a:prstGeom>
        </p:spPr>
      </p:pic>
      <p:grpSp>
        <p:nvGrpSpPr>
          <p:cNvPr id="7" name="Группа 51">
            <a:extLst>
              <a:ext uri="{FF2B5EF4-FFF2-40B4-BE49-F238E27FC236}">
                <a16:creationId xmlns:a16="http://schemas.microsoft.com/office/drawing/2014/main" id="{63AD6B2A-72BA-AEC3-DF31-91B5E7D80841}"/>
              </a:ext>
            </a:extLst>
          </p:cNvPr>
          <p:cNvGrpSpPr/>
          <p:nvPr/>
        </p:nvGrpSpPr>
        <p:grpSpPr>
          <a:xfrm>
            <a:off x="-26519" y="5231311"/>
            <a:ext cx="12218519" cy="1626689"/>
            <a:chOff x="-26519" y="5231311"/>
            <a:chExt cx="12218519" cy="16266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29030C-AADA-00D5-944D-53EA7936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duotone>
                <a:prstClr val="black"/>
                <a:srgbClr val="111111">
                  <a:lumMod val="75000"/>
                  <a:lumOff val="2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359" b="75719"/>
            <a:stretch/>
          </p:blipFill>
          <p:spPr>
            <a:xfrm>
              <a:off x="7859404" y="5231311"/>
              <a:ext cx="4332596" cy="1361034"/>
            </a:xfrm>
            <a:prstGeom prst="rect">
              <a:avLst/>
            </a:prstGeom>
            <a:noFill/>
          </p:spPr>
        </p:pic>
        <p:grpSp>
          <p:nvGrpSpPr>
            <p:cNvPr id="9" name="Группа 50">
              <a:extLst>
                <a:ext uri="{FF2B5EF4-FFF2-40B4-BE49-F238E27FC236}">
                  <a16:creationId xmlns:a16="http://schemas.microsoft.com/office/drawing/2014/main" id="{FBF06F3F-D4A9-FF02-A35A-F321733FF604}"/>
                </a:ext>
              </a:extLst>
            </p:cNvPr>
            <p:cNvGrpSpPr/>
            <p:nvPr/>
          </p:nvGrpSpPr>
          <p:grpSpPr>
            <a:xfrm>
              <a:off x="-26519" y="6589619"/>
              <a:ext cx="12218519" cy="268381"/>
              <a:chOff x="-26519" y="6589619"/>
              <a:chExt cx="12218519" cy="26838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9ED7AD7C-03BA-AFB3-446A-64DD09ECF60E}"/>
                  </a:ext>
                </a:extLst>
              </p:cNvPr>
              <p:cNvSpPr/>
              <p:nvPr/>
            </p:nvSpPr>
            <p:spPr>
              <a:xfrm>
                <a:off x="-26519" y="6589619"/>
                <a:ext cx="12218519" cy="2683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5">
                <a:extLst>
                  <a:ext uri="{FF2B5EF4-FFF2-40B4-BE49-F238E27FC236}">
                    <a16:creationId xmlns:a16="http://schemas.microsoft.com/office/drawing/2014/main" id="{101B340D-D178-5B75-4D5B-C02FBB2FCA1A}"/>
                  </a:ext>
                </a:extLst>
              </p:cNvPr>
              <p:cNvSpPr/>
              <p:nvPr/>
            </p:nvSpPr>
            <p:spPr>
              <a:xfrm>
                <a:off x="-20905" y="6589619"/>
                <a:ext cx="770827" cy="268381"/>
              </a:xfrm>
              <a:custGeom>
                <a:avLst/>
                <a:gdLst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704499 w 916931"/>
                  <a:gd name="connsiteY3" fmla="*/ 196585 h 196585"/>
                  <a:gd name="connsiteX4" fmla="*/ 0 w 916931"/>
                  <a:gd name="connsiteY4" fmla="*/ 196585 h 196585"/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822486 w 916931"/>
                  <a:gd name="connsiteY3" fmla="*/ 196585 h 196585"/>
                  <a:gd name="connsiteX4" fmla="*/ 0 w 916931"/>
                  <a:gd name="connsiteY4" fmla="*/ 196585 h 196585"/>
                  <a:gd name="connsiteX0" fmla="*/ 130673 w 704499"/>
                  <a:gd name="connsiteY0" fmla="*/ 196585 h 196585"/>
                  <a:gd name="connsiteX1" fmla="*/ 0 w 704499"/>
                  <a:gd name="connsiteY1" fmla="*/ 0 h 196585"/>
                  <a:gd name="connsiteX2" fmla="*/ 704499 w 704499"/>
                  <a:gd name="connsiteY2" fmla="*/ 0 h 196585"/>
                  <a:gd name="connsiteX3" fmla="*/ 610054 w 704499"/>
                  <a:gd name="connsiteY3" fmla="*/ 196585 h 196585"/>
                  <a:gd name="connsiteX4" fmla="*/ 130673 w 704499"/>
                  <a:gd name="connsiteY4" fmla="*/ 196585 h 196585"/>
                  <a:gd name="connsiteX0" fmla="*/ 0 w 573826"/>
                  <a:gd name="connsiteY0" fmla="*/ 196585 h 196585"/>
                  <a:gd name="connsiteX1" fmla="*/ 40879 w 573826"/>
                  <a:gd name="connsiteY1" fmla="*/ 0 h 196585"/>
                  <a:gd name="connsiteX2" fmla="*/ 573826 w 573826"/>
                  <a:gd name="connsiteY2" fmla="*/ 0 h 196585"/>
                  <a:gd name="connsiteX3" fmla="*/ 479381 w 573826"/>
                  <a:gd name="connsiteY3" fmla="*/ 196585 h 196585"/>
                  <a:gd name="connsiteX4" fmla="*/ 0 w 573826"/>
                  <a:gd name="connsiteY4" fmla="*/ 196585 h 196585"/>
                  <a:gd name="connsiteX0" fmla="*/ 0 w 535703"/>
                  <a:gd name="connsiteY0" fmla="*/ 196585 h 196585"/>
                  <a:gd name="connsiteX1" fmla="*/ 2756 w 535703"/>
                  <a:gd name="connsiteY1" fmla="*/ 0 h 196585"/>
                  <a:gd name="connsiteX2" fmla="*/ 535703 w 535703"/>
                  <a:gd name="connsiteY2" fmla="*/ 0 h 196585"/>
                  <a:gd name="connsiteX3" fmla="*/ 441258 w 535703"/>
                  <a:gd name="connsiteY3" fmla="*/ 196585 h 196585"/>
                  <a:gd name="connsiteX4" fmla="*/ 0 w 535703"/>
                  <a:gd name="connsiteY4" fmla="*/ 196585 h 19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703" h="196585">
                    <a:moveTo>
                      <a:pt x="0" y="196585"/>
                    </a:moveTo>
                    <a:cubicBezTo>
                      <a:pt x="919" y="131057"/>
                      <a:pt x="1837" y="65528"/>
                      <a:pt x="2756" y="0"/>
                    </a:cubicBezTo>
                    <a:lnTo>
                      <a:pt x="535703" y="0"/>
                    </a:lnTo>
                    <a:lnTo>
                      <a:pt x="441258" y="196585"/>
                    </a:lnTo>
                    <a:lnTo>
                      <a:pt x="0" y="196585"/>
                    </a:lnTo>
                    <a:close/>
                  </a:path>
                </a:pathLst>
              </a:custGeom>
              <a:solidFill>
                <a:srgbClr val="107CD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Sans" panose="020B0503020203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47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5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757456"/>
            <a:ext cx="4612944" cy="59367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акции</a:t>
            </a:r>
            <a:endParaRPr sz="3200" dirty="0">
              <a:latin typeface="Arial" panose="020B0604020202020204" pitchFamily="34" charset="0"/>
            </a:endParaRPr>
          </a:p>
        </p:txBody>
      </p:sp>
      <p:pic>
        <p:nvPicPr>
          <p:cNvPr id="58" name="Picture 2" descr="C:\Users\User\Desktop\ГТО\4qtGXMn03W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212"/>
            <a:ext cx="5463631" cy="36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4590196" y="1160059"/>
            <a:ext cx="76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Смотр-конкурс на лучшую организацию работы по реализации ВФСК ГТО среди образовательных учреждений Псковской области в 2023 году</a:t>
            </a:r>
            <a:endParaRPr lang="ru-RU" sz="2400" i="1" dirty="0">
              <a:solidFill>
                <a:srgbClr val="1D609D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1733267"/>
            <a:ext cx="5036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Участвовали: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 образовательных учреждений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568286" y="2442949"/>
            <a:ext cx="66237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Куньинская СОШ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Печорская     гимназия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Полонская СОШ,     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(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Порховский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район)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1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9C5CC-54F2-6302-3C77-AFDA34F0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59" b="76074"/>
          <a:stretch/>
        </p:blipFill>
        <p:spPr>
          <a:xfrm rot="10800000">
            <a:off x="-4347" y="4097"/>
            <a:ext cx="4735399" cy="1465813"/>
          </a:xfrm>
          <a:prstGeom prst="rect">
            <a:avLst/>
          </a:prstGeom>
        </p:spPr>
      </p:pic>
      <p:grpSp>
        <p:nvGrpSpPr>
          <p:cNvPr id="2" name="Группа 51">
            <a:extLst>
              <a:ext uri="{FF2B5EF4-FFF2-40B4-BE49-F238E27FC236}">
                <a16:creationId xmlns:a16="http://schemas.microsoft.com/office/drawing/2014/main" id="{63AD6B2A-72BA-AEC3-DF31-91B5E7D80841}"/>
              </a:ext>
            </a:extLst>
          </p:cNvPr>
          <p:cNvGrpSpPr/>
          <p:nvPr/>
        </p:nvGrpSpPr>
        <p:grpSpPr>
          <a:xfrm>
            <a:off x="-26519" y="5231311"/>
            <a:ext cx="12218519" cy="1626689"/>
            <a:chOff x="-26519" y="5231311"/>
            <a:chExt cx="12218519" cy="16266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29030C-AADA-00D5-944D-53EA7936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duotone>
                <a:prstClr val="black"/>
                <a:srgbClr val="111111">
                  <a:lumMod val="75000"/>
                  <a:lumOff val="2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359" b="75719"/>
            <a:stretch/>
          </p:blipFill>
          <p:spPr>
            <a:xfrm>
              <a:off x="7859404" y="5231311"/>
              <a:ext cx="4332596" cy="1361034"/>
            </a:xfrm>
            <a:prstGeom prst="rect">
              <a:avLst/>
            </a:prstGeom>
            <a:noFill/>
          </p:spPr>
        </p:pic>
        <p:grpSp>
          <p:nvGrpSpPr>
            <p:cNvPr id="3" name="Группа 50">
              <a:extLst>
                <a:ext uri="{FF2B5EF4-FFF2-40B4-BE49-F238E27FC236}">
                  <a16:creationId xmlns:a16="http://schemas.microsoft.com/office/drawing/2014/main" id="{FBF06F3F-D4A9-FF02-A35A-F321733FF604}"/>
                </a:ext>
              </a:extLst>
            </p:cNvPr>
            <p:cNvGrpSpPr/>
            <p:nvPr/>
          </p:nvGrpSpPr>
          <p:grpSpPr>
            <a:xfrm>
              <a:off x="-26519" y="6589619"/>
              <a:ext cx="12218519" cy="268381"/>
              <a:chOff x="-26519" y="6589619"/>
              <a:chExt cx="12218519" cy="26838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9ED7AD7C-03BA-AFB3-446A-64DD09ECF60E}"/>
                  </a:ext>
                </a:extLst>
              </p:cNvPr>
              <p:cNvSpPr/>
              <p:nvPr/>
            </p:nvSpPr>
            <p:spPr>
              <a:xfrm>
                <a:off x="-26519" y="6589619"/>
                <a:ext cx="12218519" cy="2683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5">
                <a:extLst>
                  <a:ext uri="{FF2B5EF4-FFF2-40B4-BE49-F238E27FC236}">
                    <a16:creationId xmlns:a16="http://schemas.microsoft.com/office/drawing/2014/main" id="{101B340D-D178-5B75-4D5B-C02FBB2FCA1A}"/>
                  </a:ext>
                </a:extLst>
              </p:cNvPr>
              <p:cNvSpPr/>
              <p:nvPr/>
            </p:nvSpPr>
            <p:spPr>
              <a:xfrm>
                <a:off x="-20905" y="6589619"/>
                <a:ext cx="770827" cy="268381"/>
              </a:xfrm>
              <a:custGeom>
                <a:avLst/>
                <a:gdLst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704499 w 916931"/>
                  <a:gd name="connsiteY3" fmla="*/ 196585 h 196585"/>
                  <a:gd name="connsiteX4" fmla="*/ 0 w 916931"/>
                  <a:gd name="connsiteY4" fmla="*/ 196585 h 196585"/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822486 w 916931"/>
                  <a:gd name="connsiteY3" fmla="*/ 196585 h 196585"/>
                  <a:gd name="connsiteX4" fmla="*/ 0 w 916931"/>
                  <a:gd name="connsiteY4" fmla="*/ 196585 h 196585"/>
                  <a:gd name="connsiteX0" fmla="*/ 130673 w 704499"/>
                  <a:gd name="connsiteY0" fmla="*/ 196585 h 196585"/>
                  <a:gd name="connsiteX1" fmla="*/ 0 w 704499"/>
                  <a:gd name="connsiteY1" fmla="*/ 0 h 196585"/>
                  <a:gd name="connsiteX2" fmla="*/ 704499 w 704499"/>
                  <a:gd name="connsiteY2" fmla="*/ 0 h 196585"/>
                  <a:gd name="connsiteX3" fmla="*/ 610054 w 704499"/>
                  <a:gd name="connsiteY3" fmla="*/ 196585 h 196585"/>
                  <a:gd name="connsiteX4" fmla="*/ 130673 w 704499"/>
                  <a:gd name="connsiteY4" fmla="*/ 196585 h 196585"/>
                  <a:gd name="connsiteX0" fmla="*/ 0 w 573826"/>
                  <a:gd name="connsiteY0" fmla="*/ 196585 h 196585"/>
                  <a:gd name="connsiteX1" fmla="*/ 40879 w 573826"/>
                  <a:gd name="connsiteY1" fmla="*/ 0 h 196585"/>
                  <a:gd name="connsiteX2" fmla="*/ 573826 w 573826"/>
                  <a:gd name="connsiteY2" fmla="*/ 0 h 196585"/>
                  <a:gd name="connsiteX3" fmla="*/ 479381 w 573826"/>
                  <a:gd name="connsiteY3" fmla="*/ 196585 h 196585"/>
                  <a:gd name="connsiteX4" fmla="*/ 0 w 573826"/>
                  <a:gd name="connsiteY4" fmla="*/ 196585 h 196585"/>
                  <a:gd name="connsiteX0" fmla="*/ 0 w 535703"/>
                  <a:gd name="connsiteY0" fmla="*/ 196585 h 196585"/>
                  <a:gd name="connsiteX1" fmla="*/ 2756 w 535703"/>
                  <a:gd name="connsiteY1" fmla="*/ 0 h 196585"/>
                  <a:gd name="connsiteX2" fmla="*/ 535703 w 535703"/>
                  <a:gd name="connsiteY2" fmla="*/ 0 h 196585"/>
                  <a:gd name="connsiteX3" fmla="*/ 441258 w 535703"/>
                  <a:gd name="connsiteY3" fmla="*/ 196585 h 196585"/>
                  <a:gd name="connsiteX4" fmla="*/ 0 w 535703"/>
                  <a:gd name="connsiteY4" fmla="*/ 196585 h 19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703" h="196585">
                    <a:moveTo>
                      <a:pt x="0" y="196585"/>
                    </a:moveTo>
                    <a:cubicBezTo>
                      <a:pt x="919" y="131057"/>
                      <a:pt x="1837" y="65528"/>
                      <a:pt x="2756" y="0"/>
                    </a:cubicBezTo>
                    <a:lnTo>
                      <a:pt x="535703" y="0"/>
                    </a:lnTo>
                    <a:lnTo>
                      <a:pt x="441258" y="196585"/>
                    </a:lnTo>
                    <a:lnTo>
                      <a:pt x="0" y="196585"/>
                    </a:lnTo>
                    <a:close/>
                  </a:path>
                </a:pathLst>
              </a:custGeom>
              <a:solidFill>
                <a:srgbClr val="107CD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Sans" panose="020B0503020203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Группа 45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5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5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730161"/>
            <a:ext cx="4612944" cy="59367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акции</a:t>
            </a:r>
            <a:endParaRPr sz="3200" dirty="0">
              <a:latin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590196" y="941697"/>
            <a:ext cx="7601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Конкурс на создание информационных материалов </a:t>
            </a:r>
          </a:p>
          <a:p>
            <a:pPr algn="ctr"/>
            <a:r>
              <a:rPr lang="ru-RU" sz="24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по реализации ВФСК ГТО среди образовательных организаций и учащихся «Комплекс ГТО и наша школа» в 2024 году</a:t>
            </a:r>
            <a:endParaRPr lang="ru-RU" sz="2400" i="1" dirty="0">
              <a:solidFill>
                <a:srgbClr val="0158A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7" y="2524834"/>
            <a:ext cx="9319797" cy="4333165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0" y="1514902"/>
            <a:ext cx="5322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Приняли участие: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муниципалитетов,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2110 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2774609"/>
            <a:ext cx="7832755" cy="3810435"/>
            <a:chOff x="1472214" y="2436791"/>
            <a:chExt cx="7573031" cy="3680986"/>
          </a:xfrm>
        </p:grpSpPr>
        <p:sp>
          <p:nvSpPr>
            <p:cNvPr id="23" name="Пятиугольник 22"/>
            <p:cNvSpPr/>
            <p:nvPr/>
          </p:nvSpPr>
          <p:spPr>
            <a:xfrm>
              <a:off x="1472214" y="2436791"/>
              <a:ext cx="2995315" cy="634995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Номинации:</a:t>
              </a:r>
              <a:endPara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496928" y="3232926"/>
              <a:ext cx="6136431" cy="619793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Лучшее видео –</a:t>
              </a:r>
              <a:r>
                <a:rPr lang="ru-RU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32</a:t>
              </a:r>
              <a:r>
                <a:rPr lang="ru-RU" sz="21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образовательных организации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1492596" y="4107807"/>
              <a:ext cx="6136429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Лучший рисунок  –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1158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участников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2059991" y="4877232"/>
              <a:ext cx="6136430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Лучшая фотография –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694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участника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2904484" y="5608491"/>
              <a:ext cx="6140761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Лучшее стихотворение  – 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226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участников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9332008" y="2345900"/>
            <a:ext cx="27987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участвовали: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Дновский, Куньинский, Новоржевский, Островский,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Плюсский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Палкинский, Печорский, Пушкиногорский, Пыталовский,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районы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52175" y="1454935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5CC217-C870-CC2A-8B2E-017FE91FB7CB}"/>
              </a:ext>
            </a:extLst>
          </p:cNvPr>
          <p:cNvSpPr txBox="1"/>
          <p:nvPr/>
        </p:nvSpPr>
        <p:spPr>
          <a:xfrm>
            <a:off x="177422" y="1214652"/>
            <a:ext cx="8857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D60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Проводилась в 10 муниципалитетах Псковской области</a:t>
            </a:r>
            <a:endParaRPr lang="ru-RU" sz="2800" b="1" dirty="0">
              <a:solidFill>
                <a:srgbClr val="1D60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4057F-D221-FBDE-3F9A-09CBEF2D6B8F}"/>
              </a:ext>
            </a:extLst>
          </p:cNvPr>
          <p:cNvSpPr txBox="1"/>
          <p:nvPr/>
        </p:nvSpPr>
        <p:spPr>
          <a:xfrm>
            <a:off x="630432" y="3234374"/>
            <a:ext cx="6643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Подзаголовок</a:t>
            </a:r>
            <a:endParaRPr lang="id-ID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78424" y="232013"/>
            <a:ext cx="6305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Акция к Дню физкультурника в России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«ГТО – путь к здоровью начинается здесь!»</a:t>
            </a:r>
            <a:endParaRPr lang="ru-RU" sz="2400" dirty="0">
              <a:solidFill>
                <a:srgbClr val="0158A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33497" y="1"/>
            <a:ext cx="4458504" cy="1029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10-12 августа 2024 года</a:t>
            </a:r>
          </a:p>
          <a:p>
            <a:pPr algn="ctr"/>
            <a:endParaRPr lang="ru-RU" dirty="0"/>
          </a:p>
        </p:txBody>
      </p:sp>
      <p:grpSp>
        <p:nvGrpSpPr>
          <p:cNvPr id="19" name="Группа 17">
            <a:extLst>
              <a:ext uri="{FF2B5EF4-FFF2-40B4-BE49-F238E27FC236}">
                <a16:creationId xmlns:a16="http://schemas.microsoft.com/office/drawing/2014/main" id="{55C0F18F-E38C-556A-0E05-152A5BE723CE}"/>
              </a:ext>
            </a:extLst>
          </p:cNvPr>
          <p:cNvGrpSpPr/>
          <p:nvPr/>
        </p:nvGrpSpPr>
        <p:grpSpPr>
          <a:xfrm>
            <a:off x="4572000" y="2191287"/>
            <a:ext cx="4763069" cy="692331"/>
            <a:chOff x="5525589" y="-6003"/>
            <a:chExt cx="6666411" cy="692331"/>
          </a:xfrm>
        </p:grpSpPr>
        <p:sp>
          <p:nvSpPr>
            <p:cNvPr id="23" name="Параллелограмм 16">
              <a:extLst>
                <a:ext uri="{FF2B5EF4-FFF2-40B4-BE49-F238E27FC236}">
                  <a16:creationId xmlns:a16="http://schemas.microsoft.com/office/drawing/2014/main" id="{3CED4B76-10C9-189B-EA07-D79EB675D362}"/>
                </a:ext>
              </a:extLst>
            </p:cNvPr>
            <p:cNvSpPr/>
            <p:nvPr/>
          </p:nvSpPr>
          <p:spPr>
            <a:xfrm>
              <a:off x="5525589" y="-6003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F1C99BFE-9FB4-C6EF-9FD2-3B54936D37FB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4805097" y="2080411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341 участник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31" y="2080411"/>
            <a:ext cx="5470728" cy="4788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4" y="2673742"/>
            <a:ext cx="6806001" cy="41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5472752" cy="818866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1D609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 по оценке выполнения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нормативов ВФСК ГТО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6729" y="914400"/>
            <a:ext cx="9171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соответствии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3 ст. 31.2 ФЗ от 04.12.2007 № 329-ФЗ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(ред. от 17.04.2017)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 физической культуре и спорте в Российской Федерации»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правом по оценке выполнения нормативов ГТО наделяются только те учреждения, в которых Центры тестирования существуют в виде структурных подразделений.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497476"/>
              </p:ext>
            </p:extLst>
          </p:nvPr>
        </p:nvGraphicFramePr>
        <p:xfrm>
          <a:off x="1751351" y="2393088"/>
          <a:ext cx="9188245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5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подразделение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Нет подразделения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79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buNone/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buNone/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Гдовский,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Великолукский, Дедовичский, </a:t>
                      </a:r>
                      <a:r>
                        <a:rPr lang="ru-RU" sz="20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Красногородский, </a:t>
                      </a:r>
                      <a:r>
                        <a:rPr lang="ru-RU" sz="2000" u="non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Плюсский</a:t>
                      </a:r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200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Локнянский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Новосокольнический, Опочецкий,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Дновский, Куньинский, Новоржевский,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Псковский, Пыталовский, Пустошкинский, Порховский Себежский,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Усвятский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Невельский, Печорский, Стругокрасненский,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Бежаницкий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районы,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г. Великие Луки («Атлетика»,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ВЛГАФК),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г. Псков («Юность», «Машиностроитель»)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u="sng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u="sng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Островский, Палкинский, </a:t>
                      </a:r>
                    </a:p>
                    <a:p>
                      <a:pPr algn="ctr"/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Пушкиногорский,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Овал 26"/>
          <p:cNvSpPr/>
          <p:nvPr/>
        </p:nvSpPr>
        <p:spPr>
          <a:xfrm>
            <a:off x="3992630" y="2904329"/>
            <a:ext cx="1155216" cy="74204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441435" y="3054454"/>
            <a:ext cx="1155216" cy="74204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764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6423" y="-6003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634206"/>
            <a:ext cx="11259404" cy="68962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Дополнительные штатные единицы для Центров тестирования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(из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отчета 2-ГТО за 2023 год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20" name="Капля 19"/>
          <p:cNvSpPr/>
          <p:nvPr/>
        </p:nvSpPr>
        <p:spPr>
          <a:xfrm>
            <a:off x="849853" y="2130757"/>
            <a:ext cx="4071214" cy="3265226"/>
          </a:xfrm>
          <a:prstGeom prst="teardrop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муниципалитете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штатных единиц (</a:t>
            </a:r>
            <a:r>
              <a:rPr lang="ru-RU" sz="26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9A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72829" y="1047401"/>
            <a:ext cx="3389593" cy="58105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Великие Луки – 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Псков –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Бежаницы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Великолукский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р-н –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Гдов  –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Новосокольники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Дедовичи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Дно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Локня – 1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Невель – 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Кунья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Печоры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Плюсса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Порхов – 1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Опочка – 1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1D609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Псковский р-н - 1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Пустошка – 1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Остров – 1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Пыталово –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Себеж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Усвяты – 2 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5362849" y="3497239"/>
            <a:ext cx="1885039" cy="53226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29701" y="3011007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них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37498" y="1444290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4777" y="245661"/>
            <a:ext cx="1030405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Региональный календарный план мероприятий, направленный на организацию массовых пропагандистских акций по продвижению ВФСК ГТО на 2025 год</a:t>
            </a:r>
            <a:endParaRPr lang="ru-RU" sz="2400" dirty="0">
              <a:solidFill>
                <a:srgbClr val="2463B4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37916"/>
            <a:ext cx="8802806" cy="50056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зимний Фестиваль ВФСК ГТО среди всех категорий населения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январь-апрель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обучающихся ВУЗов и УСПО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семейных команд </a:t>
            </a:r>
          </a:p>
          <a:p>
            <a:pPr marL="342900" indent="-3429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летний Фестиваль ВФСК ГТО среди обучающихся образовательных организаций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муниципальных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 государственных гражданских служащих ПО, посвященный 80-летию победы в ВОВ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сентябрь-октябрь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2" descr="C:\Users\User\Desktop\Знаки_Г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92" y="1877632"/>
            <a:ext cx="2742871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37498" y="1444290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4777" y="245661"/>
            <a:ext cx="1030405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Региональный календарный план мероприятий, направленный на организацию массовых пропагандистских акций по продвижению ВФСК ГТО на 2025 год</a:t>
            </a:r>
            <a:endParaRPr lang="ru-RU" sz="2400" dirty="0">
              <a:solidFill>
                <a:srgbClr val="2463B4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756570"/>
            <a:ext cx="8816455" cy="4869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КОНКУРСЫ, СЕМИНАРЫ:</a:t>
            </a:r>
          </a:p>
          <a:p>
            <a:pPr algn="ctr"/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декада спорта и здоровья 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новогодние праздники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Новогодний Конкурс по реализации ВФСК ГТО «Ёлочная игрушка ГТО» 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декабрь-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на лучшую организацию работы по внедрению ВФСК ГТО среди муниципальных образований и среди образовательных организаций за 2024 год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январь-апрель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на создание информационных материалов по пропаганде ВФСК ГТО «Комплекс ГТО и наша школа»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март-май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«ГТО – путь к здоровью начинается здесь», в рамках Дня физкультурника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9-13 августа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семинар по продвижению ВФСК ГТО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октябрь-ноябрь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2" descr="C:\Users\User\Desktop\Знаки_Г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92" y="1877632"/>
            <a:ext cx="2742871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950036" y="3174562"/>
            <a:ext cx="324196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72B4"/>
          </a:solidFill>
        </p:spPr>
        <p:txBody>
          <a:bodyPr wrap="square" lIns="0" tIns="0" rIns="0" bIns="0" rtlCol="0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497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серебряных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4370A5B4-66ED-4C22-406D-6C53B6A6DF1D}"/>
              </a:ext>
            </a:extLst>
          </p:cNvPr>
          <p:cNvSpPr txBox="1">
            <a:spLocks/>
          </p:cNvSpPr>
          <p:nvPr/>
        </p:nvSpPr>
        <p:spPr>
          <a:xfrm>
            <a:off x="392953" y="394600"/>
            <a:ext cx="3682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  <p:sp>
        <p:nvSpPr>
          <p:cNvPr id="3" name="object 3"/>
          <p:cNvSpPr/>
          <p:nvPr/>
        </p:nvSpPr>
        <p:spPr>
          <a:xfrm>
            <a:off x="8926286" y="1702121"/>
            <a:ext cx="326571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194"/>
                </a:lnTo>
                <a:lnTo>
                  <a:pt x="4355198" y="1025194"/>
                </a:lnTo>
                <a:lnTo>
                  <a:pt x="4355198" y="0"/>
                </a:lnTo>
                <a:close/>
              </a:path>
            </a:pathLst>
          </a:custGeom>
          <a:solidFill>
            <a:srgbClr val="B6202E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1504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золотых знаков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E12B545-8B25-A693-DC79-2432C02E92BA}"/>
              </a:ext>
            </a:extLst>
          </p:cNvPr>
          <p:cNvSpPr/>
          <p:nvPr/>
        </p:nvSpPr>
        <p:spPr>
          <a:xfrm>
            <a:off x="8969830" y="4665776"/>
            <a:ext cx="3222170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297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бронзовых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2F64E57-DC8D-B816-A36C-85FC42EA3910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7" name="Номер слайда 1">
              <a:extLst>
                <a:ext uri="{FF2B5EF4-FFF2-40B4-BE49-F238E27FC236}">
                  <a16:creationId xmlns:a16="http://schemas.microsoft.com/office/drawing/2014/main" id="{0BBBD18B-7B8C-371D-FF42-F56730BE53FE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3</a:t>
              </a:fld>
              <a:endParaRPr lang="ru-RU" dirty="0"/>
            </a:p>
          </p:txBody>
        </p:sp>
        <p:sp>
          <p:nvSpPr>
            <p:cNvPr id="8" name="object 31">
              <a:extLst>
                <a:ext uri="{FF2B5EF4-FFF2-40B4-BE49-F238E27FC236}">
                  <a16:creationId xmlns:a16="http://schemas.microsoft.com/office/drawing/2014/main" id="{5F4B57AB-DD20-E8AE-9F2E-14EFB4B753ED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" name="object 32">
              <a:extLst>
                <a:ext uri="{FF2B5EF4-FFF2-40B4-BE49-F238E27FC236}">
                  <a16:creationId xmlns:a16="http://schemas.microsoft.com/office/drawing/2014/main" id="{1C07B3A3-F3E2-D8D4-D692-61A97E9A0C7E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" name="object 33">
              <a:extLst>
                <a:ext uri="{FF2B5EF4-FFF2-40B4-BE49-F238E27FC236}">
                  <a16:creationId xmlns:a16="http://schemas.microsoft.com/office/drawing/2014/main" id="{171CC923-365A-E47B-3507-15AE25CCE59A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" name="object 34">
              <a:extLst>
                <a:ext uri="{FF2B5EF4-FFF2-40B4-BE49-F238E27FC236}">
                  <a16:creationId xmlns:a16="http://schemas.microsoft.com/office/drawing/2014/main" id="{83E44110-3EB2-8323-6839-2EBBD741B36C}"/>
                </a:ext>
              </a:extLst>
            </p:cNvPr>
            <p:cNvSpPr/>
            <p:nvPr/>
          </p:nvSpPr>
          <p:spPr>
            <a:xfrm>
              <a:off x="-3500" y="6459877"/>
              <a:ext cx="11119496" cy="248975"/>
            </a:xfrm>
            <a:custGeom>
              <a:avLst/>
              <a:gdLst/>
              <a:ahLst/>
              <a:cxnLst/>
              <a:rect l="l" t="t" r="r" b="b"/>
              <a:pathLst>
                <a:path w="9869170" h="220979">
                  <a:moveTo>
                    <a:pt x="0" y="0"/>
                  </a:moveTo>
                  <a:lnTo>
                    <a:pt x="0" y="220952"/>
                  </a:lnTo>
                  <a:lnTo>
                    <a:pt x="9741642" y="220952"/>
                  </a:lnTo>
                  <a:lnTo>
                    <a:pt x="9868833" y="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5">
              <a:extLst>
                <a:ext uri="{FF2B5EF4-FFF2-40B4-BE49-F238E27FC236}">
                  <a16:creationId xmlns:a16="http://schemas.microsoft.com/office/drawing/2014/main" id="{69D09397-7568-F824-F839-F6806BA1BC98}"/>
                </a:ext>
              </a:extLst>
            </p:cNvPr>
            <p:cNvSpPr/>
            <p:nvPr/>
          </p:nvSpPr>
          <p:spPr>
            <a:xfrm>
              <a:off x="10972319" y="6460618"/>
              <a:ext cx="1216262" cy="248261"/>
            </a:xfrm>
            <a:custGeom>
              <a:avLst/>
              <a:gdLst/>
              <a:ahLst/>
              <a:cxnLst/>
              <a:rect l="l" t="t" r="r" b="b"/>
              <a:pathLst>
                <a:path w="1079500" h="220345">
                  <a:moveTo>
                    <a:pt x="1079423" y="0"/>
                  </a:moveTo>
                  <a:lnTo>
                    <a:pt x="127189" y="0"/>
                  </a:lnTo>
                  <a:lnTo>
                    <a:pt x="0" y="220294"/>
                  </a:lnTo>
                  <a:lnTo>
                    <a:pt x="1079423" y="220294"/>
                  </a:lnTo>
                  <a:lnTo>
                    <a:pt x="107942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CCDAF6-9F09-5165-616C-D3B85FF795B2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7216FB7-83D6-655E-2EA8-85C98A649B78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5" name="Параллелограмм 16">
                <a:extLst>
                  <a:ext uri="{FF2B5EF4-FFF2-40B4-BE49-F238E27FC236}">
                    <a16:creationId xmlns:a16="http://schemas.microsoft.com/office/drawing/2014/main" id="{60E654B0-7389-042A-087F-F9863A687F4B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B31D5F5-C62D-73B8-B07E-9C115CF48DE5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6">
                <a:extLst>
                  <a:ext uri="{FF2B5EF4-FFF2-40B4-BE49-F238E27FC236}">
                    <a16:creationId xmlns:a16="http://schemas.microsoft.com/office/drawing/2014/main" id="{478C9D2A-A159-0182-3F58-F7AD2AF2AF10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D5F5D01-0488-D9F6-5712-6E1834EE64CF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BFD96E60-0257-C697-E765-612D92E15129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B6E43381-6C1E-9C25-7FCF-0BE5B419C671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866638"/>
            <a:ext cx="6511637" cy="79590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Награждение знаками отличия ВФСК ГТО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FDB89D9-FF89-BE41-9CE9-824D257DB9A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24" r="12453" b="12857"/>
          <a:stretch/>
        </p:blipFill>
        <p:spPr>
          <a:xfrm>
            <a:off x="218745" y="2525341"/>
            <a:ext cx="3981450" cy="290512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9187107" y="1154891"/>
            <a:ext cx="292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 г.  2298  знаков</a:t>
            </a:r>
          </a:p>
        </p:txBody>
      </p:sp>
      <p:sp>
        <p:nvSpPr>
          <p:cNvPr id="34" name="object 3"/>
          <p:cNvSpPr/>
          <p:nvPr/>
        </p:nvSpPr>
        <p:spPr>
          <a:xfrm>
            <a:off x="4797632" y="2353285"/>
            <a:ext cx="326571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194"/>
                </a:lnTo>
                <a:lnTo>
                  <a:pt x="4355198" y="1025194"/>
                </a:lnTo>
                <a:lnTo>
                  <a:pt x="4355198" y="0"/>
                </a:lnTo>
                <a:close/>
              </a:path>
            </a:pathLst>
          </a:custGeom>
          <a:solidFill>
            <a:srgbClr val="B6202E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2415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золотых знаков</a:t>
            </a:r>
          </a:p>
        </p:txBody>
      </p:sp>
      <p:sp>
        <p:nvSpPr>
          <p:cNvPr id="35" name="object 5"/>
          <p:cNvSpPr/>
          <p:nvPr/>
        </p:nvSpPr>
        <p:spPr>
          <a:xfrm>
            <a:off x="4682836" y="3798016"/>
            <a:ext cx="3380509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72B4"/>
          </a:solidFill>
        </p:spPr>
        <p:txBody>
          <a:bodyPr wrap="square" lIns="0" tIns="0" rIns="0" bIns="0" rtlCol="0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3063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серебряных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6E12B545-8B25-A693-DC79-2432C02E92BA}"/>
              </a:ext>
            </a:extLst>
          </p:cNvPr>
          <p:cNvSpPr/>
          <p:nvPr/>
        </p:nvSpPr>
        <p:spPr>
          <a:xfrm>
            <a:off x="4855030" y="5233813"/>
            <a:ext cx="3222170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2193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бронзовых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9289" y="1778345"/>
            <a:ext cx="2615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г.   7671 знак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bk object 20">
            <a:extLst>
              <a:ext uri="{FF2B5EF4-FFF2-40B4-BE49-F238E27FC236}">
                <a16:creationId xmlns:a16="http://schemas.microsoft.com/office/drawing/2014/main" id="{29D7F4E2-DBDC-9E89-20B6-8881FCACC21E}"/>
              </a:ext>
            </a:extLst>
          </p:cNvPr>
          <p:cNvSpPr/>
          <p:nvPr/>
        </p:nvSpPr>
        <p:spPr>
          <a:xfrm>
            <a:off x="1938163" y="805218"/>
            <a:ext cx="7710804" cy="4397239"/>
          </a:xfrm>
          <a:custGeom>
            <a:avLst/>
            <a:gdLst/>
            <a:ahLst/>
            <a:cxnLst/>
            <a:rect l="l" t="t" r="r" b="b"/>
            <a:pathLst>
              <a:path w="5336540" h="3114675">
                <a:moveTo>
                  <a:pt x="5227967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006102"/>
                </a:lnTo>
                <a:lnTo>
                  <a:pt x="8486" y="3048143"/>
                </a:lnTo>
                <a:lnTo>
                  <a:pt x="31630" y="3082472"/>
                </a:lnTo>
                <a:lnTo>
                  <a:pt x="65960" y="3105616"/>
                </a:lnTo>
                <a:lnTo>
                  <a:pt x="108000" y="3114103"/>
                </a:lnTo>
                <a:lnTo>
                  <a:pt x="5227967" y="3114103"/>
                </a:lnTo>
                <a:lnTo>
                  <a:pt x="5270008" y="3105616"/>
                </a:lnTo>
                <a:lnTo>
                  <a:pt x="5304337" y="3082472"/>
                </a:lnTo>
                <a:lnTo>
                  <a:pt x="5327481" y="3048143"/>
                </a:lnTo>
                <a:lnTo>
                  <a:pt x="5335968" y="3006102"/>
                </a:lnTo>
                <a:lnTo>
                  <a:pt x="5335968" y="108000"/>
                </a:lnTo>
                <a:lnTo>
                  <a:pt x="5327481" y="65960"/>
                </a:lnTo>
                <a:lnTo>
                  <a:pt x="5304337" y="31630"/>
                </a:lnTo>
                <a:lnTo>
                  <a:pt x="5270008" y="8486"/>
                </a:lnTo>
                <a:lnTo>
                  <a:pt x="5227967" y="0"/>
                </a:lnTo>
                <a:close/>
              </a:path>
            </a:pathLst>
          </a:custGeom>
          <a:solidFill>
            <a:srgbClr val="0459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DD73C2E0-26D0-A9BF-1653-7C74EC339663}"/>
              </a:ext>
            </a:extLst>
          </p:cNvPr>
          <p:cNvGrpSpPr/>
          <p:nvPr/>
        </p:nvGrpSpPr>
        <p:grpSpPr>
          <a:xfrm>
            <a:off x="2251289" y="1064526"/>
            <a:ext cx="7056485" cy="3737183"/>
            <a:chOff x="3384052" y="1654057"/>
            <a:chExt cx="5445855" cy="2874696"/>
          </a:xfrm>
        </p:grpSpPr>
        <p:sp>
          <p:nvSpPr>
            <p:cNvPr id="6" name="bk object 21">
              <a:extLst>
                <a:ext uri="{FF2B5EF4-FFF2-40B4-BE49-F238E27FC236}">
                  <a16:creationId xmlns:a16="http://schemas.microsoft.com/office/drawing/2014/main" id="{CF1D0927-6B5F-22DC-280B-721580C32D68}"/>
                </a:ext>
              </a:extLst>
            </p:cNvPr>
            <p:cNvSpPr/>
            <p:nvPr/>
          </p:nvSpPr>
          <p:spPr>
            <a:xfrm>
              <a:off x="3384052" y="1654057"/>
              <a:ext cx="3867647" cy="2874696"/>
            </a:xfrm>
            <a:custGeom>
              <a:avLst/>
              <a:gdLst/>
              <a:ahLst/>
              <a:cxnLst/>
              <a:rect l="l" t="t" r="r" b="b"/>
              <a:pathLst>
                <a:path w="1795779" h="2565400">
                  <a:moveTo>
                    <a:pt x="1575117" y="0"/>
                  </a:moveTo>
                  <a:lnTo>
                    <a:pt x="0" y="0"/>
                  </a:lnTo>
                  <a:lnTo>
                    <a:pt x="0" y="2564790"/>
                  </a:lnTo>
                  <a:lnTo>
                    <a:pt x="1795348" y="2564790"/>
                  </a:lnTo>
                </a:path>
              </a:pathLst>
            </a:custGeom>
            <a:ln w="98348" cap="rnd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1" b="0" i="0" dirty="0">
                <a:latin typeface="Arial" panose="020B0604020202020204" pitchFamily="34" charset="0"/>
              </a:endParaRPr>
            </a:p>
          </p:txBody>
        </p:sp>
        <p:sp>
          <p:nvSpPr>
            <p:cNvPr id="7" name="bk object 22">
              <a:extLst>
                <a:ext uri="{FF2B5EF4-FFF2-40B4-BE49-F238E27FC236}">
                  <a16:creationId xmlns:a16="http://schemas.microsoft.com/office/drawing/2014/main" id="{59091926-EE14-5AC0-6D4A-00357BADE7DA}"/>
                </a:ext>
              </a:extLst>
            </p:cNvPr>
            <p:cNvSpPr/>
            <p:nvPr/>
          </p:nvSpPr>
          <p:spPr>
            <a:xfrm>
              <a:off x="5575301" y="1654057"/>
              <a:ext cx="3254606" cy="2874696"/>
            </a:xfrm>
            <a:custGeom>
              <a:avLst/>
              <a:gdLst/>
              <a:ahLst/>
              <a:cxnLst/>
              <a:rect l="l" t="t" r="r" b="b"/>
              <a:pathLst>
                <a:path w="1859915" h="2565400">
                  <a:moveTo>
                    <a:pt x="284352" y="0"/>
                  </a:moveTo>
                  <a:lnTo>
                    <a:pt x="1859470" y="0"/>
                  </a:lnTo>
                  <a:lnTo>
                    <a:pt x="1859470" y="2564790"/>
                  </a:lnTo>
                  <a:lnTo>
                    <a:pt x="0" y="2564790"/>
                  </a:lnTo>
                </a:path>
              </a:pathLst>
            </a:custGeom>
            <a:ln w="98348" cap="rnd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1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0D124-3D0D-254C-F542-7C0E046428AD}"/>
              </a:ext>
            </a:extLst>
          </p:cNvPr>
          <p:cNvSpPr txBox="1"/>
          <p:nvPr/>
        </p:nvSpPr>
        <p:spPr>
          <a:xfrm>
            <a:off x="2429301" y="1228299"/>
            <a:ext cx="67146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!</a:t>
            </a: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</a:t>
            </a:r>
          </a:p>
          <a:p>
            <a:pPr algn="ctr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тел. 8 (8112) 20-10-57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gto@csppskov.ru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6">
            <a:extLst>
              <a:ext uri="{FF2B5EF4-FFF2-40B4-BE49-F238E27FC236}">
                <a16:creationId xmlns:a16="http://schemas.microsoft.com/office/drawing/2014/main" id="{4370A5B4-66ED-4C22-406D-6C53B6A6DF1D}"/>
              </a:ext>
            </a:extLst>
          </p:cNvPr>
          <p:cNvSpPr txBox="1">
            <a:spLocks/>
          </p:cNvSpPr>
          <p:nvPr/>
        </p:nvSpPr>
        <p:spPr>
          <a:xfrm>
            <a:off x="392953" y="394600"/>
            <a:ext cx="3682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CCDAF6-9F09-5165-616C-D3B85FF795B2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0">
              <a:extLst>
                <a:ext uri="{FF2B5EF4-FFF2-40B4-BE49-F238E27FC236}">
                  <a16:creationId xmlns:a16="http://schemas.microsoft.com/office/drawing/2014/main" id="{57216FB7-83D6-655E-2EA8-85C98A649B78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5" name="Параллелограмм 16">
                <a:extLst>
                  <a:ext uri="{FF2B5EF4-FFF2-40B4-BE49-F238E27FC236}">
                    <a16:creationId xmlns:a16="http://schemas.microsoft.com/office/drawing/2014/main" id="{60E654B0-7389-042A-087F-F9863A687F4B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B31D5F5-C62D-73B8-B07E-9C115CF48DE5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6">
                <a:extLst>
                  <a:ext uri="{FF2B5EF4-FFF2-40B4-BE49-F238E27FC236}">
                    <a16:creationId xmlns:a16="http://schemas.microsoft.com/office/drawing/2014/main" id="{478C9D2A-A159-0182-3F58-F7AD2AF2AF10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Группа 21">
              <a:extLst>
                <a:ext uri="{FF2B5EF4-FFF2-40B4-BE49-F238E27FC236}">
                  <a16:creationId xmlns:a16="http://schemas.microsoft.com/office/drawing/2014/main" id="{5D5F5D01-0488-D9F6-5712-6E1834EE64CF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BFD96E60-0257-C697-E765-612D92E15129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B6E43381-6C1E-9C25-7FCF-0BE5B419C671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5250873" cy="69272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Награждение знаками отличия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 в 2023 году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248776"/>
              </p:ext>
            </p:extLst>
          </p:nvPr>
        </p:nvGraphicFramePr>
        <p:xfrm>
          <a:off x="1657005" y="857835"/>
          <a:ext cx="9283389" cy="6000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21635060"/>
                    </a:ext>
                  </a:extLst>
                </a:gridCol>
                <a:gridCol w="1946918">
                  <a:extLst>
                    <a:ext uri="{9D8B030D-6E8A-4147-A177-3AD203B41FA5}">
                      <a16:colId xmlns:a16="http://schemas.microsoft.com/office/drawing/2014/main" val="3042358612"/>
                    </a:ext>
                  </a:extLst>
                </a:gridCol>
                <a:gridCol w="228889">
                  <a:extLst>
                    <a:ext uri="{9D8B030D-6E8A-4147-A177-3AD203B41FA5}">
                      <a16:colId xmlns:a16="http://schemas.microsoft.com/office/drawing/2014/main" val="382160184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284444957"/>
                    </a:ext>
                  </a:extLst>
                </a:gridCol>
                <a:gridCol w="221736">
                  <a:extLst>
                    <a:ext uri="{9D8B030D-6E8A-4147-A177-3AD203B41FA5}">
                      <a16:colId xmlns:a16="http://schemas.microsoft.com/office/drawing/2014/main" val="4003437003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376950336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366331661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51945395"/>
                    </a:ext>
                  </a:extLst>
                </a:gridCol>
                <a:gridCol w="221736">
                  <a:extLst>
                    <a:ext uri="{9D8B030D-6E8A-4147-A177-3AD203B41FA5}">
                      <a16:colId xmlns:a16="http://schemas.microsoft.com/office/drawing/2014/main" val="44075486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45341294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37451802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276157569"/>
                    </a:ext>
                  </a:extLst>
                </a:gridCol>
                <a:gridCol w="219351">
                  <a:extLst>
                    <a:ext uri="{9D8B030D-6E8A-4147-A177-3AD203B41FA5}">
                      <a16:colId xmlns:a16="http://schemas.microsoft.com/office/drawing/2014/main" val="2075561746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73096650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874881262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797225478"/>
                    </a:ext>
                  </a:extLst>
                </a:gridCol>
                <a:gridCol w="219351">
                  <a:extLst>
                    <a:ext uri="{9D8B030D-6E8A-4147-A177-3AD203B41FA5}">
                      <a16:colId xmlns:a16="http://schemas.microsoft.com/office/drawing/2014/main" val="146870448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881714552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730868411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4158151185"/>
                    </a:ext>
                  </a:extLst>
                </a:gridCol>
              </a:tblGrid>
              <a:tr h="167859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Муниципалитеты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АПРЕЛЬ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ИЮЛЬ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ОКТЯБРЬ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ЯНВАРЬ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60468"/>
                  </a:ext>
                </a:extLst>
              </a:tr>
              <a:tr h="167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631106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Бежаницкий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5124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Великолукский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12981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Гдовский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301942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Дедовичский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26296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Дновский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5239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Красногородский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97768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Куньинский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8546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Локнянский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18751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Невельский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680215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Новоржевский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234811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Новосокольнический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31613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Опочецкий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840478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Островский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5449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Палкинский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14705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Печорский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532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61613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Плюсский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882219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Порховский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566196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Псковский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27356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Пустошкинский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18816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Пушкиногорский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68743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Пыталовский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369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75405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Себежский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442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Стругокрасненский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178899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Усвятский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409853"/>
                  </a:ext>
                </a:extLst>
              </a:tr>
              <a:tr h="17322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г.Великие 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Луки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("</a:t>
                      </a: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Атлетика")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1858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59555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г.Великие Луки (ВЛГАФК)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3840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4989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г.Псков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("Машин-ль")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7859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502672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г.Псков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("Юность") 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1681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00229"/>
                  </a:ext>
                </a:extLst>
              </a:tr>
              <a:tr h="1678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7669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138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6">
            <a:extLst>
              <a:ext uri="{FF2B5EF4-FFF2-40B4-BE49-F238E27FC236}">
                <a16:creationId xmlns:a16="http://schemas.microsoft.com/office/drawing/2014/main" id="{4370A5B4-66ED-4C22-406D-6C53B6A6DF1D}"/>
              </a:ext>
            </a:extLst>
          </p:cNvPr>
          <p:cNvSpPr txBox="1">
            <a:spLocks/>
          </p:cNvSpPr>
          <p:nvPr/>
        </p:nvSpPr>
        <p:spPr>
          <a:xfrm>
            <a:off x="392953" y="394600"/>
            <a:ext cx="3682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  <p:grpSp>
        <p:nvGrpSpPr>
          <p:cNvPr id="2" name="Группа 3">
            <a:extLst>
              <a:ext uri="{FF2B5EF4-FFF2-40B4-BE49-F238E27FC236}">
                <a16:creationId xmlns:a16="http://schemas.microsoft.com/office/drawing/2014/main" id="{53CCDAF6-9F09-5165-616C-D3B85FF795B2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10">
              <a:extLst>
                <a:ext uri="{FF2B5EF4-FFF2-40B4-BE49-F238E27FC236}">
                  <a16:creationId xmlns:a16="http://schemas.microsoft.com/office/drawing/2014/main" id="{57216FB7-83D6-655E-2EA8-85C98A649B78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5" name="Параллелограмм 16">
                <a:extLst>
                  <a:ext uri="{FF2B5EF4-FFF2-40B4-BE49-F238E27FC236}">
                    <a16:creationId xmlns:a16="http://schemas.microsoft.com/office/drawing/2014/main" id="{60E654B0-7389-042A-087F-F9863A687F4B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B31D5F5-C62D-73B8-B07E-9C115CF48DE5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6">
                <a:extLst>
                  <a:ext uri="{FF2B5EF4-FFF2-40B4-BE49-F238E27FC236}">
                    <a16:creationId xmlns:a16="http://schemas.microsoft.com/office/drawing/2014/main" id="{478C9D2A-A159-0182-3F58-F7AD2AF2AF10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21">
              <a:extLst>
                <a:ext uri="{FF2B5EF4-FFF2-40B4-BE49-F238E27FC236}">
                  <a16:creationId xmlns:a16="http://schemas.microsoft.com/office/drawing/2014/main" id="{5D5F5D01-0488-D9F6-5712-6E1834EE64CF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BFD96E60-0257-C697-E765-612D92E15129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B6E43381-6C1E-9C25-7FCF-0BE5B419C671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5250873" cy="69272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Награждение знаками отличия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 в 2024 году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863288"/>
              </p:ext>
            </p:extLst>
          </p:nvPr>
        </p:nvGraphicFramePr>
        <p:xfrm>
          <a:off x="2286000" y="666750"/>
          <a:ext cx="5907713" cy="6209411"/>
        </p:xfrm>
        <a:graphic>
          <a:graphicData uri="http://schemas.openxmlformats.org/drawingml/2006/table">
            <a:tbl>
              <a:tblPr firstRow="1" firstCol="1" bandRow="1"/>
              <a:tblGrid>
                <a:gridCol w="47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24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24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37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46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69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0843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Муниципалитеты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 кв.)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ИЮЛЬ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(2 кв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Зол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Зол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Бежаницкий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A95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Великолукский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Гдовский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Дедовичский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Дновский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Красногородский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Куньинский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Локнянский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Невельский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Новоржевский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Новосокольнический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Опочецкий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Островский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Палкинский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Печорский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Плюсский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Порховский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Псковский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Пустошкинский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Пушкиногорский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Пыталовский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Себежский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Стругокрасненский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Усвятский район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В. Луки («Атлетика)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734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В. Луки (ВЛГАФК)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5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Псков («Юность»)</a:t>
                      </a:r>
                      <a:endParaRPr lang="ru-RU" sz="10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607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5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Псков («Машин-ль»)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45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Всего: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2298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14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0" y="891214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E0CE95C2-3719-E22F-8D4D-2CCB3FCCE84B}"/>
              </a:ext>
            </a:extLst>
          </p:cNvPr>
          <p:cNvSpPr/>
          <p:nvPr/>
        </p:nvSpPr>
        <p:spPr>
          <a:xfrm>
            <a:off x="8888776" y="2837181"/>
            <a:ext cx="3303224" cy="4020819"/>
          </a:xfrm>
          <a:custGeom>
            <a:avLst/>
            <a:gdLst/>
            <a:ahLst/>
            <a:cxnLst/>
            <a:rect l="l" t="t" r="r" b="b"/>
            <a:pathLst>
              <a:path w="2931795" h="3568700">
                <a:moveTo>
                  <a:pt x="2931798" y="0"/>
                </a:moveTo>
                <a:lnTo>
                  <a:pt x="2893003" y="0"/>
                </a:lnTo>
                <a:lnTo>
                  <a:pt x="2706014" y="50800"/>
                </a:lnTo>
                <a:lnTo>
                  <a:pt x="2660073" y="76200"/>
                </a:lnTo>
                <a:lnTo>
                  <a:pt x="2614509" y="88900"/>
                </a:lnTo>
                <a:lnTo>
                  <a:pt x="2569350" y="114300"/>
                </a:lnTo>
                <a:lnTo>
                  <a:pt x="2524623" y="1270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30200"/>
                </a:lnTo>
                <a:lnTo>
                  <a:pt x="2146054" y="368300"/>
                </a:lnTo>
                <a:lnTo>
                  <a:pt x="2107157" y="393700"/>
                </a:lnTo>
                <a:lnTo>
                  <a:pt x="2068994" y="4318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09800"/>
                </a:lnTo>
                <a:lnTo>
                  <a:pt x="384961" y="2247900"/>
                </a:lnTo>
                <a:lnTo>
                  <a:pt x="354125" y="22860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13000"/>
                </a:lnTo>
                <a:lnTo>
                  <a:pt x="243714" y="2463800"/>
                </a:lnTo>
                <a:lnTo>
                  <a:pt x="219340" y="2501900"/>
                </a:lnTo>
                <a:lnTo>
                  <a:pt x="196255" y="2552700"/>
                </a:lnTo>
                <a:lnTo>
                  <a:pt x="174458" y="2590800"/>
                </a:lnTo>
                <a:lnTo>
                  <a:pt x="153948" y="2641600"/>
                </a:lnTo>
                <a:lnTo>
                  <a:pt x="134725" y="26797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194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591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49600"/>
                </a:lnTo>
                <a:lnTo>
                  <a:pt x="7853" y="32004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390900"/>
                </a:lnTo>
                <a:lnTo>
                  <a:pt x="1212" y="34417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1095" y="3568700"/>
                </a:lnTo>
                <a:lnTo>
                  <a:pt x="129698" y="3568700"/>
                </a:lnTo>
                <a:lnTo>
                  <a:pt x="125466" y="35306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40100"/>
                </a:lnTo>
                <a:lnTo>
                  <a:pt x="119610" y="32893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480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575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17800"/>
                </a:lnTo>
                <a:lnTo>
                  <a:pt x="265293" y="2679700"/>
                </a:lnTo>
                <a:lnTo>
                  <a:pt x="286180" y="2628900"/>
                </a:lnTo>
                <a:lnTo>
                  <a:pt x="308456" y="2590800"/>
                </a:lnTo>
                <a:lnTo>
                  <a:pt x="332123" y="2540000"/>
                </a:lnTo>
                <a:lnTo>
                  <a:pt x="357180" y="2501900"/>
                </a:lnTo>
                <a:lnTo>
                  <a:pt x="383631" y="2451100"/>
                </a:lnTo>
                <a:lnTo>
                  <a:pt x="411475" y="24130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86000"/>
                </a:lnTo>
                <a:lnTo>
                  <a:pt x="536814" y="2247900"/>
                </a:lnTo>
                <a:lnTo>
                  <a:pt x="571646" y="22098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46100"/>
                </a:lnTo>
                <a:lnTo>
                  <a:pt x="2156137" y="508000"/>
                </a:lnTo>
                <a:lnTo>
                  <a:pt x="2194658" y="482600"/>
                </a:lnTo>
                <a:lnTo>
                  <a:pt x="2233963" y="444500"/>
                </a:lnTo>
                <a:lnTo>
                  <a:pt x="2274019" y="419100"/>
                </a:lnTo>
                <a:lnTo>
                  <a:pt x="2314796" y="381000"/>
                </a:lnTo>
                <a:lnTo>
                  <a:pt x="2398382" y="330200"/>
                </a:lnTo>
                <a:lnTo>
                  <a:pt x="2484467" y="279400"/>
                </a:lnTo>
                <a:lnTo>
                  <a:pt x="2528367" y="254000"/>
                </a:lnTo>
                <a:lnTo>
                  <a:pt x="2572797" y="241300"/>
                </a:lnTo>
                <a:lnTo>
                  <a:pt x="2617724" y="215900"/>
                </a:lnTo>
                <a:lnTo>
                  <a:pt x="2663117" y="203200"/>
                </a:lnTo>
                <a:lnTo>
                  <a:pt x="2708943" y="177800"/>
                </a:lnTo>
                <a:lnTo>
                  <a:pt x="2895954" y="127000"/>
                </a:lnTo>
                <a:lnTo>
                  <a:pt x="2931798" y="114300"/>
                </a:lnTo>
                <a:lnTo>
                  <a:pt x="2931798" y="0"/>
                </a:lnTo>
                <a:close/>
              </a:path>
              <a:path w="2931795" h="3568700">
                <a:moveTo>
                  <a:pt x="2931798" y="215900"/>
                </a:moveTo>
                <a:lnTo>
                  <a:pt x="2906095" y="215900"/>
                </a:lnTo>
                <a:lnTo>
                  <a:pt x="2768160" y="254000"/>
                </a:lnTo>
                <a:lnTo>
                  <a:pt x="2722916" y="279400"/>
                </a:lnTo>
                <a:lnTo>
                  <a:pt x="2678096" y="292100"/>
                </a:lnTo>
                <a:lnTo>
                  <a:pt x="2633732" y="317500"/>
                </a:lnTo>
                <a:lnTo>
                  <a:pt x="2589859" y="3302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826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09600"/>
                </a:lnTo>
                <a:lnTo>
                  <a:pt x="2149256" y="647700"/>
                </a:lnTo>
                <a:lnTo>
                  <a:pt x="639997" y="2273300"/>
                </a:lnTo>
                <a:lnTo>
                  <a:pt x="605813" y="2311400"/>
                </a:lnTo>
                <a:lnTo>
                  <a:pt x="573057" y="2349500"/>
                </a:lnTo>
                <a:lnTo>
                  <a:pt x="541728" y="23876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146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41600"/>
                </a:lnTo>
                <a:lnTo>
                  <a:pt x="362255" y="2692400"/>
                </a:lnTo>
                <a:lnTo>
                  <a:pt x="342291" y="2730500"/>
                </a:lnTo>
                <a:lnTo>
                  <a:pt x="323742" y="2781300"/>
                </a:lnTo>
                <a:lnTo>
                  <a:pt x="306606" y="28194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591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0988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2893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79800"/>
                </a:lnTo>
                <a:lnTo>
                  <a:pt x="218328" y="3530600"/>
                </a:lnTo>
                <a:lnTo>
                  <a:pt x="223300" y="3568700"/>
                </a:lnTo>
                <a:lnTo>
                  <a:pt x="342012" y="35687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29000"/>
                </a:lnTo>
                <a:lnTo>
                  <a:pt x="328627" y="33782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1877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48000"/>
                </a:lnTo>
                <a:lnTo>
                  <a:pt x="374879" y="2997200"/>
                </a:lnTo>
                <a:lnTo>
                  <a:pt x="387537" y="2959100"/>
                </a:lnTo>
                <a:lnTo>
                  <a:pt x="401727" y="29083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68600"/>
                </a:lnTo>
                <a:lnTo>
                  <a:pt x="473848" y="2730500"/>
                </a:lnTo>
                <a:lnTo>
                  <a:pt x="495726" y="26797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527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00294" y="762000"/>
                </a:lnTo>
                <a:lnTo>
                  <a:pt x="2235823" y="7239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223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33400"/>
                </a:lnTo>
                <a:lnTo>
                  <a:pt x="2509490" y="508000"/>
                </a:lnTo>
                <a:lnTo>
                  <a:pt x="2594513" y="457200"/>
                </a:lnTo>
                <a:lnTo>
                  <a:pt x="2637964" y="444500"/>
                </a:lnTo>
                <a:lnTo>
                  <a:pt x="2681990" y="419100"/>
                </a:lnTo>
                <a:lnTo>
                  <a:pt x="2726550" y="406400"/>
                </a:lnTo>
                <a:lnTo>
                  <a:pt x="2771605" y="381000"/>
                </a:lnTo>
                <a:lnTo>
                  <a:pt x="2909342" y="342900"/>
                </a:lnTo>
                <a:lnTo>
                  <a:pt x="2931798" y="330200"/>
                </a:lnTo>
                <a:lnTo>
                  <a:pt x="2931798" y="215900"/>
                </a:lnTo>
                <a:close/>
              </a:path>
              <a:path w="2931795" h="3568700">
                <a:moveTo>
                  <a:pt x="2931798" y="431800"/>
                </a:moveTo>
                <a:lnTo>
                  <a:pt x="2906149" y="431800"/>
                </a:lnTo>
                <a:lnTo>
                  <a:pt x="2859029" y="444500"/>
                </a:lnTo>
                <a:lnTo>
                  <a:pt x="2812359" y="469900"/>
                </a:lnTo>
                <a:lnTo>
                  <a:pt x="2766188" y="482600"/>
                </a:lnTo>
                <a:lnTo>
                  <a:pt x="2720565" y="508000"/>
                </a:lnTo>
                <a:lnTo>
                  <a:pt x="2675537" y="520700"/>
                </a:lnTo>
                <a:lnTo>
                  <a:pt x="2587461" y="571500"/>
                </a:lnTo>
                <a:lnTo>
                  <a:pt x="2544510" y="596900"/>
                </a:lnTo>
                <a:lnTo>
                  <a:pt x="2502347" y="622300"/>
                </a:lnTo>
                <a:lnTo>
                  <a:pt x="2461022" y="660400"/>
                </a:lnTo>
                <a:lnTo>
                  <a:pt x="2420582" y="685800"/>
                </a:lnTo>
                <a:lnTo>
                  <a:pt x="2381077" y="723900"/>
                </a:lnTo>
                <a:lnTo>
                  <a:pt x="2342553" y="749300"/>
                </a:lnTo>
                <a:lnTo>
                  <a:pt x="2305059" y="787400"/>
                </a:lnTo>
                <a:lnTo>
                  <a:pt x="2268645" y="825500"/>
                </a:lnTo>
                <a:lnTo>
                  <a:pt x="796296" y="2413000"/>
                </a:lnTo>
                <a:lnTo>
                  <a:pt x="796118" y="24130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78100"/>
                </a:lnTo>
                <a:lnTo>
                  <a:pt x="637115" y="2628900"/>
                </a:lnTo>
                <a:lnTo>
                  <a:pt x="610776" y="2667000"/>
                </a:lnTo>
                <a:lnTo>
                  <a:pt x="586161" y="2717800"/>
                </a:lnTo>
                <a:lnTo>
                  <a:pt x="563269" y="2755900"/>
                </a:lnTo>
                <a:lnTo>
                  <a:pt x="542097" y="2806700"/>
                </a:lnTo>
                <a:lnTo>
                  <a:pt x="522643" y="28448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84500"/>
                </a:lnTo>
                <a:lnTo>
                  <a:pt x="461975" y="30353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25800"/>
                </a:lnTo>
                <a:lnTo>
                  <a:pt x="424582" y="3276600"/>
                </a:lnTo>
                <a:lnTo>
                  <a:pt x="422211" y="33274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68700"/>
                </a:lnTo>
                <a:lnTo>
                  <a:pt x="554475" y="3568700"/>
                </a:lnTo>
                <a:lnTo>
                  <a:pt x="547902" y="3517900"/>
                </a:lnTo>
                <a:lnTo>
                  <a:pt x="543202" y="34671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75000"/>
                </a:lnTo>
                <a:lnTo>
                  <a:pt x="562806" y="31242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337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794000"/>
                </a:lnTo>
                <a:lnTo>
                  <a:pt x="698238" y="2755900"/>
                </a:lnTo>
                <a:lnTo>
                  <a:pt x="723697" y="27051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78100"/>
                </a:lnTo>
                <a:lnTo>
                  <a:pt x="844586" y="25400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620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68836" y="609600"/>
                </a:lnTo>
                <a:lnTo>
                  <a:pt x="2814820" y="596900"/>
                </a:lnTo>
                <a:lnTo>
                  <a:pt x="2861406" y="571500"/>
                </a:lnTo>
                <a:lnTo>
                  <a:pt x="2908536" y="558800"/>
                </a:lnTo>
                <a:lnTo>
                  <a:pt x="2931798" y="546100"/>
                </a:lnTo>
                <a:lnTo>
                  <a:pt x="2931798" y="431800"/>
                </a:lnTo>
                <a:close/>
              </a:path>
              <a:path w="2931795" h="3568700">
                <a:moveTo>
                  <a:pt x="2931798" y="647700"/>
                </a:moveTo>
                <a:lnTo>
                  <a:pt x="2921587" y="647700"/>
                </a:lnTo>
                <a:lnTo>
                  <a:pt x="2875857" y="673100"/>
                </a:lnTo>
                <a:lnTo>
                  <a:pt x="2830705" y="685800"/>
                </a:lnTo>
                <a:lnTo>
                  <a:pt x="2786196" y="711200"/>
                </a:lnTo>
                <a:lnTo>
                  <a:pt x="2742392" y="723900"/>
                </a:lnTo>
                <a:lnTo>
                  <a:pt x="2699358" y="749300"/>
                </a:lnTo>
                <a:lnTo>
                  <a:pt x="2657155" y="774700"/>
                </a:lnTo>
                <a:lnTo>
                  <a:pt x="2615848" y="800100"/>
                </a:lnTo>
                <a:lnTo>
                  <a:pt x="2575499" y="838200"/>
                </a:lnTo>
                <a:lnTo>
                  <a:pt x="2536173" y="8636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65200"/>
                </a:lnTo>
                <a:lnTo>
                  <a:pt x="2424779" y="9652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797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06700"/>
                </a:lnTo>
                <a:lnTo>
                  <a:pt x="750829" y="2857500"/>
                </a:lnTo>
                <a:lnTo>
                  <a:pt x="730310" y="2895600"/>
                </a:lnTo>
                <a:lnTo>
                  <a:pt x="711748" y="2946400"/>
                </a:lnTo>
                <a:lnTo>
                  <a:pt x="695141" y="2984500"/>
                </a:lnTo>
                <a:lnTo>
                  <a:pt x="680486" y="30353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750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65500"/>
                </a:lnTo>
                <a:lnTo>
                  <a:pt x="633241" y="34163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769353" y="3568700"/>
                </a:lnTo>
                <a:lnTo>
                  <a:pt x="766372" y="35560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14700"/>
                </a:lnTo>
                <a:lnTo>
                  <a:pt x="755230" y="32639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24200"/>
                </a:lnTo>
                <a:lnTo>
                  <a:pt x="791205" y="30734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79700"/>
                </a:lnTo>
                <a:lnTo>
                  <a:pt x="1034319" y="2641600"/>
                </a:lnTo>
                <a:lnTo>
                  <a:pt x="1035869" y="26416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77900"/>
                </a:lnTo>
                <a:lnTo>
                  <a:pt x="2622461" y="952500"/>
                </a:lnTo>
                <a:lnTo>
                  <a:pt x="2662535" y="9144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23816" y="774700"/>
                </a:lnTo>
                <a:lnTo>
                  <a:pt x="2931798" y="774700"/>
                </a:lnTo>
                <a:lnTo>
                  <a:pt x="2931798" y="647700"/>
                </a:lnTo>
                <a:close/>
              </a:path>
              <a:path w="2931795" h="3568700">
                <a:moveTo>
                  <a:pt x="2931798" y="8763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27100"/>
                </a:lnTo>
                <a:lnTo>
                  <a:pt x="2768636" y="952500"/>
                </a:lnTo>
                <a:lnTo>
                  <a:pt x="2728417" y="977900"/>
                </a:lnTo>
                <a:lnTo>
                  <a:pt x="2689327" y="1016000"/>
                </a:lnTo>
                <a:lnTo>
                  <a:pt x="2651454" y="10414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05100"/>
                </a:lnTo>
                <a:lnTo>
                  <a:pt x="1070886" y="2743200"/>
                </a:lnTo>
                <a:lnTo>
                  <a:pt x="1039843" y="2781300"/>
                </a:lnTo>
                <a:lnTo>
                  <a:pt x="1011088" y="28194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46400"/>
                </a:lnTo>
                <a:lnTo>
                  <a:pt x="918875" y="2997200"/>
                </a:lnTo>
                <a:lnTo>
                  <a:pt x="901507" y="30353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75000"/>
                </a:lnTo>
                <a:lnTo>
                  <a:pt x="854676" y="3225800"/>
                </a:lnTo>
                <a:lnTo>
                  <a:pt x="848612" y="3263900"/>
                </a:lnTo>
                <a:lnTo>
                  <a:pt x="844798" y="33147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544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4230" y="3568700"/>
                </a:lnTo>
                <a:lnTo>
                  <a:pt x="984977" y="3568700"/>
                </a:lnTo>
                <a:lnTo>
                  <a:pt x="978715" y="35433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036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131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73400"/>
                </a:lnTo>
                <a:lnTo>
                  <a:pt x="1029971" y="3035300"/>
                </a:lnTo>
                <a:lnTo>
                  <a:pt x="1050197" y="29845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19400"/>
                </a:lnTo>
                <a:lnTo>
                  <a:pt x="1190618" y="2781300"/>
                </a:lnTo>
                <a:lnTo>
                  <a:pt x="2662967" y="1193800"/>
                </a:lnTo>
                <a:lnTo>
                  <a:pt x="2664542" y="1193800"/>
                </a:lnTo>
                <a:lnTo>
                  <a:pt x="2700026" y="1155700"/>
                </a:lnTo>
                <a:lnTo>
                  <a:pt x="2737109" y="1130300"/>
                </a:lnTo>
                <a:lnTo>
                  <a:pt x="2775676" y="10922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31798" y="1003300"/>
                </a:lnTo>
                <a:lnTo>
                  <a:pt x="2931798" y="876300"/>
                </a:lnTo>
                <a:close/>
              </a:path>
              <a:path w="2931795" h="3568700">
                <a:moveTo>
                  <a:pt x="2931798" y="1104900"/>
                </a:moveTo>
                <a:lnTo>
                  <a:pt x="2892144" y="1130300"/>
                </a:lnTo>
                <a:lnTo>
                  <a:pt x="2849772" y="1155700"/>
                </a:lnTo>
                <a:lnTo>
                  <a:pt x="2808989" y="1193800"/>
                </a:lnTo>
                <a:lnTo>
                  <a:pt x="2769958" y="1219200"/>
                </a:lnTo>
                <a:lnTo>
                  <a:pt x="2732843" y="1257300"/>
                </a:lnTo>
                <a:lnTo>
                  <a:pt x="1260519" y="2844800"/>
                </a:lnTo>
                <a:lnTo>
                  <a:pt x="1258944" y="28448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71800"/>
                </a:lnTo>
                <a:lnTo>
                  <a:pt x="1140129" y="3022600"/>
                </a:lnTo>
                <a:lnTo>
                  <a:pt x="1118382" y="30607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51200"/>
                </a:lnTo>
                <a:lnTo>
                  <a:pt x="1057079" y="33020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43300"/>
                </a:lnTo>
                <a:lnTo>
                  <a:pt x="1081025" y="3568700"/>
                </a:lnTo>
                <a:lnTo>
                  <a:pt x="1203919" y="3568700"/>
                </a:lnTo>
                <a:lnTo>
                  <a:pt x="1195244" y="3543300"/>
                </a:lnTo>
                <a:lnTo>
                  <a:pt x="1183831" y="34925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496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099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33500"/>
                </a:lnTo>
                <a:lnTo>
                  <a:pt x="2857123" y="1295400"/>
                </a:lnTo>
                <a:lnTo>
                  <a:pt x="2897306" y="1270000"/>
                </a:lnTo>
                <a:lnTo>
                  <a:pt x="2931798" y="1244600"/>
                </a:lnTo>
                <a:lnTo>
                  <a:pt x="2931798" y="1104900"/>
                </a:lnTo>
                <a:close/>
              </a:path>
              <a:path w="2931795" h="3568700">
                <a:moveTo>
                  <a:pt x="2931798" y="1358900"/>
                </a:moveTo>
                <a:lnTo>
                  <a:pt x="2923902" y="1371600"/>
                </a:lnTo>
                <a:lnTo>
                  <a:pt x="2887605" y="13970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11500"/>
                </a:lnTo>
                <a:lnTo>
                  <a:pt x="1306702" y="3162300"/>
                </a:lnTo>
                <a:lnTo>
                  <a:pt x="1290219" y="3200400"/>
                </a:lnTo>
                <a:lnTo>
                  <a:pt x="1277822" y="32512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3909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30600"/>
                </a:lnTo>
                <a:lnTo>
                  <a:pt x="1302225" y="3568700"/>
                </a:lnTo>
                <a:lnTo>
                  <a:pt x="1430931" y="3568700"/>
                </a:lnTo>
                <a:lnTo>
                  <a:pt x="1412039" y="35306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40100"/>
                </a:lnTo>
                <a:lnTo>
                  <a:pt x="1389715" y="32893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11500"/>
                </a:lnTo>
                <a:lnTo>
                  <a:pt x="1500104" y="3073400"/>
                </a:lnTo>
                <a:lnTo>
                  <a:pt x="2931798" y="1524000"/>
                </a:lnTo>
                <a:lnTo>
                  <a:pt x="2931798" y="1358900"/>
                </a:lnTo>
                <a:close/>
              </a:path>
              <a:path w="2931795" h="3568700">
                <a:moveTo>
                  <a:pt x="2931798" y="3073400"/>
                </a:moveTo>
                <a:lnTo>
                  <a:pt x="2467290" y="3568700"/>
                </a:lnTo>
                <a:lnTo>
                  <a:pt x="2627740" y="3568700"/>
                </a:lnTo>
                <a:lnTo>
                  <a:pt x="2931798" y="3251200"/>
                </a:lnTo>
                <a:lnTo>
                  <a:pt x="2931798" y="3073400"/>
                </a:lnTo>
                <a:close/>
              </a:path>
              <a:path w="2931795" h="3568700">
                <a:moveTo>
                  <a:pt x="2931798" y="3378200"/>
                </a:moveTo>
                <a:lnTo>
                  <a:pt x="2754798" y="3568700"/>
                </a:lnTo>
                <a:lnTo>
                  <a:pt x="2915240" y="3568700"/>
                </a:lnTo>
                <a:lnTo>
                  <a:pt x="2931798" y="3556000"/>
                </a:lnTo>
                <a:lnTo>
                  <a:pt x="2931798" y="3378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10141"/>
              </p:ext>
            </p:extLst>
          </p:nvPr>
        </p:nvGraphicFramePr>
        <p:xfrm>
          <a:off x="8372371" y="695325"/>
          <a:ext cx="1277989" cy="6193849"/>
        </p:xfrm>
        <a:graphic>
          <a:graphicData uri="http://schemas.openxmlformats.org/drawingml/2006/table">
            <a:tbl>
              <a:tblPr firstRow="1" firstCol="1" bandRow="1"/>
              <a:tblGrid>
                <a:gridCol w="416965">
                  <a:extLst>
                    <a:ext uri="{9D8B030D-6E8A-4147-A177-3AD203B41FA5}">
                      <a16:colId xmlns:a16="http://schemas.microsoft.com/office/drawing/2014/main" val="1769522108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3954186474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3776638103"/>
                    </a:ext>
                  </a:extLst>
                </a:gridCol>
              </a:tblGrid>
              <a:tr h="37986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(3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15308"/>
                  </a:ext>
                </a:extLst>
              </a:tr>
              <a:tr h="1734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Зол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08174"/>
                  </a:ext>
                </a:extLst>
              </a:tr>
              <a:tr h="2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79594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4753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6630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94611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3179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481731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293200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8444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0662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69010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36761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362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45176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10789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51738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22922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265172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737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6019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98057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54377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5888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5850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320894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5502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98633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7119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65140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8048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62085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920304"/>
              </p:ext>
            </p:extLst>
          </p:nvPr>
        </p:nvGraphicFramePr>
        <p:xfrm>
          <a:off x="403092" y="1665757"/>
          <a:ext cx="11347632" cy="495346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57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68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05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9157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71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зарегистрированных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АИС ГТО от численности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принявшего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участие в выполнении нормативов ГТО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количества зарегистрированных в АИС ГТО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населения,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принявшего участие в выполнении нормативов ГТО от численности населения от 6 лет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знак отличия от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общей численности населения в возрасте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на знак отличия от общей численности населения, принявшего участие в выполнении нормативов ГТО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 от 6 лет,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приходящегося на 1 ставку штатного расписания центров тестирования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публикаций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ВФСК ГТО в региональных СМИ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 в рейтинге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  <a:endParaRPr lang="ru-RU" sz="3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ПСКОВСКАЯ ОБЛАСТЬ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16,60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70,80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4,04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7,27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61,84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0,51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257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789709"/>
            <a:ext cx="6553201" cy="748146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Псковская область в рейтинге субъектов РФ </a:t>
            </a:r>
            <a:b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по внедрению ВФСК ГТО по итогам 2023 года</a:t>
            </a:r>
            <a:endParaRPr lang="ru-RU" sz="2200" b="1" dirty="0">
              <a:solidFill>
                <a:srgbClr val="2463B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4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789709"/>
            <a:ext cx="7716983" cy="748146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Псковская область в рейтинге субъектов РФ </a:t>
            </a:r>
            <a:b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по внедрению ВФСК ГТО по итогам 2024 года (3 кв.) </a:t>
            </a:r>
            <a:endParaRPr lang="ru-RU" sz="2200" b="1" dirty="0">
              <a:solidFill>
                <a:srgbClr val="2463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779223"/>
              </p:ext>
            </p:extLst>
          </p:nvPr>
        </p:nvGraphicFramePr>
        <p:xfrm>
          <a:off x="389238" y="1679610"/>
          <a:ext cx="11347632" cy="495346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57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68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05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9157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71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зарегистрированных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АИС ГТО от численности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принявшего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участие в выполнении нормативов ГТО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количества зарегистрированных в АИС ГТО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населения,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принявшего участие в выполнении нормативов ГТО от численности населения от 6 лет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знак отличия от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общей численности населения в возрасте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на знак отличия от общей численности населения, принявшего участие в выполнении нормативов ГТО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 от 6 лет,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приходящегося на 1 ставку штатного расписания центров тестирования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публикаций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ВФСК ГТО в региональных СМИ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 в рейтинге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ПСКОВСКАЯ ОБЛАСТЬ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17,64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70,97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7,75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0,09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61,87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0,54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401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64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398840" y="846481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7219073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Накопительный рейтинг муниципалитетов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ВФСК ГТО по итогам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23911"/>
              </p:ext>
            </p:extLst>
          </p:nvPr>
        </p:nvGraphicFramePr>
        <p:xfrm>
          <a:off x="0" y="838188"/>
          <a:ext cx="12192002" cy="6380885"/>
        </p:xfrm>
        <a:graphic>
          <a:graphicData uri="http://schemas.openxmlformats.org/drawingml/2006/table">
            <a:tbl>
              <a:tblPr/>
              <a:tblGrid>
                <a:gridCol w="651507">
                  <a:extLst>
                    <a:ext uri="{9D8B030D-6E8A-4147-A177-3AD203B41FA5}">
                      <a16:colId xmlns:a16="http://schemas.microsoft.com/office/drawing/2014/main" val="236870675"/>
                    </a:ext>
                  </a:extLst>
                </a:gridCol>
                <a:gridCol w="1985061">
                  <a:extLst>
                    <a:ext uri="{9D8B030D-6E8A-4147-A177-3AD203B41FA5}">
                      <a16:colId xmlns:a16="http://schemas.microsoft.com/office/drawing/2014/main" val="1453147543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3407522184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70216116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482707711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422928408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606779728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929108667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311005380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3704090333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3735640778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06329228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067496890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1093273017"/>
                    </a:ext>
                  </a:extLst>
                </a:gridCol>
                <a:gridCol w="624361">
                  <a:extLst>
                    <a:ext uri="{9D8B030D-6E8A-4147-A177-3AD203B41FA5}">
                      <a16:colId xmlns:a16="http://schemas.microsoft.com/office/drawing/2014/main" val="2398720588"/>
                    </a:ext>
                  </a:extLst>
                </a:gridCol>
                <a:gridCol w="624361">
                  <a:extLst>
                    <a:ext uri="{9D8B030D-6E8A-4147-A177-3AD203B41FA5}">
                      <a16:colId xmlns:a16="http://schemas.microsoft.com/office/drawing/2014/main" val="1125233152"/>
                    </a:ext>
                  </a:extLst>
                </a:gridCol>
              </a:tblGrid>
              <a:tr h="5694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Муниципалитет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зарегистр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выполнявших нормативы от количества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зарег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выполнявших нормативы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выполнивших нормативы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выполнивших нормативы от численности выполнявших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населения, приходящегося на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ставку штатного расписания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мест</a:t>
                      </a:r>
                    </a:p>
                  </a:txBody>
                  <a:tcPr marL="6343" marR="6343" marT="634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Итоговое место</a:t>
                      </a:r>
                    </a:p>
                  </a:txBody>
                  <a:tcPr marL="6343" marR="6343" marT="634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32860"/>
                  </a:ext>
                </a:extLst>
              </a:tr>
              <a:tr h="569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ЭБД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ЭБД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577195"/>
                  </a:ext>
                </a:extLst>
              </a:tr>
              <a:tr h="194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1713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Локня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9,88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36728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Себеж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55,66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6034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Дедовичи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65,73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94976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Усвяты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15,48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46701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Плюсса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97131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Красногородск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16,03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22,52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47,39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74914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Печоры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69,43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161981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Пустошка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11,45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72424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Новоржев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80629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Великие Луки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19,09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37,39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871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Великолукский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12,38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4085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Струги Красные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834426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Кунья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75929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Гдов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59948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Бежаницы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86,36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8205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Пыталово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13,34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2325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Порхов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91,45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31419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Дно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7,01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3778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Опочка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7,76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4203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Невель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89,84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98716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Псков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7,98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43,76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2111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Новосокольники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16,42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43092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Пушкинские Горы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90,38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36395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Псковский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7,97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69,37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88441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13,31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214089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Палкино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80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228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398840" y="846481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7219073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Накопительный рейтинг муниципалитетов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ВФСК ГТО по итогам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17835"/>
              </p:ext>
            </p:extLst>
          </p:nvPr>
        </p:nvGraphicFramePr>
        <p:xfrm>
          <a:off x="0" y="838188"/>
          <a:ext cx="12192002" cy="6380885"/>
        </p:xfrm>
        <a:graphic>
          <a:graphicData uri="http://schemas.openxmlformats.org/drawingml/2006/table">
            <a:tbl>
              <a:tblPr/>
              <a:tblGrid>
                <a:gridCol w="651507">
                  <a:extLst>
                    <a:ext uri="{9D8B030D-6E8A-4147-A177-3AD203B41FA5}">
                      <a16:colId xmlns:a16="http://schemas.microsoft.com/office/drawing/2014/main" val="236870675"/>
                    </a:ext>
                  </a:extLst>
                </a:gridCol>
                <a:gridCol w="1985061">
                  <a:extLst>
                    <a:ext uri="{9D8B030D-6E8A-4147-A177-3AD203B41FA5}">
                      <a16:colId xmlns:a16="http://schemas.microsoft.com/office/drawing/2014/main" val="1453147543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3407522184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70216116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482707711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422928408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606779728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929108667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311005380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3704090333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3735640778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06329228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067496890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1093273017"/>
                    </a:ext>
                  </a:extLst>
                </a:gridCol>
                <a:gridCol w="624361">
                  <a:extLst>
                    <a:ext uri="{9D8B030D-6E8A-4147-A177-3AD203B41FA5}">
                      <a16:colId xmlns:a16="http://schemas.microsoft.com/office/drawing/2014/main" val="2398720588"/>
                    </a:ext>
                  </a:extLst>
                </a:gridCol>
                <a:gridCol w="624361">
                  <a:extLst>
                    <a:ext uri="{9D8B030D-6E8A-4147-A177-3AD203B41FA5}">
                      <a16:colId xmlns:a16="http://schemas.microsoft.com/office/drawing/2014/main" val="1125233152"/>
                    </a:ext>
                  </a:extLst>
                </a:gridCol>
              </a:tblGrid>
              <a:tr h="5694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Муниципалитет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зарегистр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выполнявших нормативы от количества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зарег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выполнявших нормативы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выполнивших нормативы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выполнивших нормативы от численности выполнявших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населения, приходящегося на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ставку штатного расписания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мест</a:t>
                      </a:r>
                    </a:p>
                  </a:txBody>
                  <a:tcPr marL="6343" marR="6343" marT="634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Итоговое место</a:t>
                      </a:r>
                    </a:p>
                  </a:txBody>
                  <a:tcPr marL="6343" marR="6343" marT="634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32860"/>
                  </a:ext>
                </a:extLst>
              </a:tr>
              <a:tr h="569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ЭБД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ЭБД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577195"/>
                  </a:ext>
                </a:extLst>
              </a:tr>
              <a:tr h="194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1713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36728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Пыталово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6034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Усвяты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94976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Дедовичи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46701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Печоры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97131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Плюсса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74914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Себеж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161981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Бежаницы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72424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Великолукский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80629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Пустошка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871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Великие Луки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4085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Новосокольники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834426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Локня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75929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Пушкинские Горы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59948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Красногородск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8205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Псков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2325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Новоржев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31419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Порхов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3778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Дно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4203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Кунья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98716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Струги Красные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2111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Невель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43092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Опочка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36395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Палкино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88441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214089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Псковский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80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84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ulticolor 10">
      <a:dk1>
        <a:sysClr val="windowText" lastClr="000000"/>
      </a:dk1>
      <a:lt1>
        <a:sysClr val="window" lastClr="FFFFFF"/>
      </a:lt1>
      <a:dk2>
        <a:srgbClr val="2D3847"/>
      </a:dk2>
      <a:lt2>
        <a:srgbClr val="111111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8381</TotalTime>
  <Words>3641</Words>
  <Application>Microsoft Office PowerPoint</Application>
  <PresentationFormat>Широкоэкранный</PresentationFormat>
  <Paragraphs>2255</Paragraphs>
  <Slides>30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-apple-system</vt:lpstr>
      <vt:lpstr>Arial</vt:lpstr>
      <vt:lpstr>Calibri</vt:lpstr>
      <vt:lpstr>PT Sans</vt:lpstr>
      <vt:lpstr>Segoe UI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pratamayoga</dc:creator>
  <cp:keywords/>
  <dc:description/>
  <cp:lastModifiedBy>Пользователь</cp:lastModifiedBy>
  <cp:revision>510</cp:revision>
  <dcterms:created xsi:type="dcterms:W3CDTF">2017-02-28T05:28:20Z</dcterms:created>
  <dcterms:modified xsi:type="dcterms:W3CDTF">2024-11-13T11:10:49Z</dcterms:modified>
  <cp:category/>
</cp:coreProperties>
</file>