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23"/>
  </p:notesMasterIdLst>
  <p:sldIdLst>
    <p:sldId id="256" r:id="rId2"/>
    <p:sldId id="271" r:id="rId3"/>
    <p:sldId id="270" r:id="rId4"/>
    <p:sldId id="277" r:id="rId5"/>
    <p:sldId id="278" r:id="rId6"/>
    <p:sldId id="280" r:id="rId7"/>
    <p:sldId id="279" r:id="rId8"/>
    <p:sldId id="276" r:id="rId9"/>
    <p:sldId id="281" r:id="rId10"/>
    <p:sldId id="293" r:id="rId11"/>
    <p:sldId id="282" r:id="rId12"/>
    <p:sldId id="286" r:id="rId13"/>
    <p:sldId id="287" r:id="rId14"/>
    <p:sldId id="288" r:id="rId15"/>
    <p:sldId id="284" r:id="rId16"/>
    <p:sldId id="291" r:id="rId17"/>
    <p:sldId id="285" r:id="rId18"/>
    <p:sldId id="289" r:id="rId19"/>
    <p:sldId id="290" r:id="rId20"/>
    <p:sldId id="292" r:id="rId21"/>
    <p:sldId id="269" r:id="rId2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0" clrIdx="0">
    <p:extLst>
      <p:ext uri="{19B8F6BF-5375-455C-9EA6-DF929625EA0E}">
        <p15:presenceInfo xmlns:p15="http://schemas.microsoft.com/office/powerpoint/2012/main" userId="b0fe90282fa3d31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8D4"/>
    <a:srgbClr val="AE1242"/>
    <a:srgbClr val="009242"/>
    <a:srgbClr val="579AD7"/>
    <a:srgbClr val="1D609D"/>
    <a:srgbClr val="2F59D6"/>
    <a:srgbClr val="002060"/>
    <a:srgbClr val="8070B0"/>
    <a:srgbClr val="CC0000"/>
    <a:srgbClr val="E31F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10" autoAdjust="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9E48F-B687-496A-A6BF-D82C3842B31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E9DC7-0035-4E7E-83C1-7C84E6798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708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E9DC7-0035-4E7E-83C1-7C84E6798DB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60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48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48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0405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593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90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800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265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92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15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33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82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89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7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145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28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98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8F241-8F5C-4DA7-A961-C7C0AFF5B76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4E490D-A2AA-464A-BF4E-14DAF34236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20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ppskov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info@csppskov.r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ppskov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csppskov.r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9674" y="2173829"/>
            <a:ext cx="8032652" cy="341376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 hangingPunct="0">
              <a:spcBef>
                <a:spcPts val="0"/>
              </a:spcBef>
            </a:pPr>
            <a:r>
              <a:rPr lang="ru-RU" sz="40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работе </a:t>
            </a:r>
          </a:p>
          <a:p>
            <a:pPr algn="ctr" hangingPunct="0">
              <a:spcBef>
                <a:spcPts val="0"/>
              </a:spcBef>
            </a:pPr>
            <a:r>
              <a:rPr lang="ru-RU" sz="38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ПО </a:t>
            </a:r>
          </a:p>
          <a:p>
            <a:pPr algn="ctr" hangingPunct="0">
              <a:spcBef>
                <a:spcPts val="0"/>
              </a:spcBef>
            </a:pPr>
            <a:r>
              <a:rPr lang="ru-RU" sz="40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спортивной подготовки» с учреждениями дополнительного образования спортивной направленности</a:t>
            </a:r>
            <a:endParaRPr lang="ru-RU" sz="4000" dirty="0">
              <a:solidFill>
                <a:srgbClr val="1D60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dirty="0"/>
          </a:p>
        </p:txBody>
      </p:sp>
      <p:pic>
        <p:nvPicPr>
          <p:cNvPr id="10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55200" y="341475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362199" y="341475"/>
            <a:ext cx="7610476" cy="16702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семинар-совещание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директоров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дополнительного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5906998"/>
            <a:ext cx="12192000" cy="4433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ГБУ ПО «Центр спортивной подготовки»      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www.csppskov.ru</a:t>
            </a:r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   Е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-mail: 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info@csppskov.ru</a:t>
            </a:r>
            <a:endParaRPr lang="ru-RU" sz="2000" b="1" dirty="0">
              <a:solidFill>
                <a:srgbClr val="1D60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65" y="341475"/>
            <a:ext cx="1134709" cy="151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01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81740"/>
            <a:ext cx="8596668" cy="61255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организации в стат. отчете 5-ФК - ДЮСШ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07363"/>
            <a:ext cx="9150247" cy="51934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</a:t>
            </a:r>
            <a:r>
              <a:rPr lang="ru-RU" b="1" dirty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30.04.2021 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127-ФЗ</a:t>
            </a:r>
            <a:r>
              <a:rPr lang="ru-RU" b="1" dirty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</a:t>
            </a:r>
            <a:r>
              <a:rPr lang="ru-RU" b="1" dirty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17.02.2023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«О внесении изменений в </a:t>
            </a:r>
            <a:r>
              <a:rPr lang="ru-RU" b="1" dirty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физической культуре и спорте в Российской Федерации» и Федеральный закон «Об образовании в Российской Федерации»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Статья 3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Настоящий приказ вступает в силу с 1 января 2023 года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Организации, реализующие программы спортивной подготовки в качестве основной цели деятельности,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быть переименованы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 дополнительного образования со специальным наименованием «спортивная школа»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реализующие дополнительные предпрофессиональные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основной цели деятельности,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быть переименованы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 дополнительного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специальным наименованием «спортивная школа»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реализующие дополнительные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общеразвивающие программы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качестве основной цели деятельности, 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переименованы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 дополнительного образования со специальным наименованием «спортивная школа»</a:t>
            </a:r>
          </a:p>
          <a:p>
            <a:pPr>
              <a:buAutoNum type="arabicParenR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49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0441" y="1076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не вошедшие в стат. отчет </a:t>
            </a:r>
            <a:br>
              <a:rPr lang="ru-RU" sz="36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2023 </a:t>
            </a:r>
            <a:r>
              <a:rPr lang="ru-RU" sz="3600" b="1" dirty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rgbClr val="1D609D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22044" y="1553592"/>
            <a:ext cx="10812395" cy="50437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ДО ДООСЦ «Юность»</a:t>
            </a: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ДО «ДЮСШ г. Порхова»</a:t>
            </a: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ДО «ДЮСШ», Остров</a:t>
            </a: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ДО «ПР ДЮСШ», Печоры</a:t>
            </a: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«ДЮСШ», Дедовичи</a:t>
            </a: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ДО «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Пыталовская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ДЮСШ»</a:t>
            </a: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ДО «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Новосокольническая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ДЮСШ»</a:t>
            </a: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ДО «ДЮСШ», Струги Красные</a:t>
            </a: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ДО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Себежский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ДЮКФП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«Центр образования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Опочецкого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«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Бежаницкий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ЦРТДиЮ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 ДО «ЦВР», Великолукского района</a:t>
            </a:r>
          </a:p>
          <a:p>
            <a:pPr marL="3028950" lvl="6" indent="-285750" algn="just" hangingPunct="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ДО ЦВР «Дубно», </a:t>
            </a:r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Гдовского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81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615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данные стат. отчета 5-ФК </a:t>
            </a:r>
            <a:br>
              <a:rPr lang="ru-RU" sz="3600" b="1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2023 год</a:t>
            </a:r>
            <a:endParaRPr lang="ru-RU" sz="3600" b="1" dirty="0">
              <a:solidFill>
                <a:srgbClr val="009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57779"/>
            <a:ext cx="9699594" cy="441918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занимающихся						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8 933</a:t>
            </a:r>
          </a:p>
          <a:p>
            <a:pPr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тренеров и тренеров преподавателей, из них штатных: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265/184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(69%)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из штатных: с высшим образованием                    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200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(87%) </a:t>
            </a:r>
          </a:p>
          <a:p>
            <a:pPr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кандидатов в спортивные сборные команды России 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</a:p>
          <a:p>
            <a:pPr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призеров международных соревнований                        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российских соревнований                    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682</a:t>
            </a:r>
          </a:p>
          <a:p>
            <a:pPr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 ЗМС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МСМК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МС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КМС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246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азряд 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275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массовых разрядов 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2556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Заслуженных тренеров РФ 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Заслуженных работников ФК РФ 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спортсооружений           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144</a:t>
            </a:r>
          </a:p>
          <a:p>
            <a:pPr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                                    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415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450, 3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822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30423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 при заполнении </a:t>
            </a:r>
            <a:br>
              <a:rPr lang="ru-RU" b="1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стат. </a:t>
            </a:r>
            <a:r>
              <a:rPr lang="ru-RU" b="1" dirty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тчета 5-ФК</a:t>
            </a:r>
            <a:endParaRPr lang="ru-RU" b="1" dirty="0">
              <a:solidFill>
                <a:srgbClr val="009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425455" cy="3880773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0: Некорректный номер лицензии ДЮСШ № 1 В-Луки, Невель        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2: Имеются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на ДО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ПСП старше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лет,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не на платной основе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8: Есть тренеры-преподаватели без образования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(«Ника» Псков)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9: Имеются спортсооружения, но нет специалистов по спортсооружениям </a:t>
            </a:r>
          </a:p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«Экспресс» ДЮСШ № 1 и № 3 г. Великие Луки, «Бригантина», «Мастер», </a:t>
            </a:r>
          </a:p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«Лидер», «Барс», «Гармония» Пскова, СШ «Олимп»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11: Списочный состав тренеров-преподавателей имеет отклонение            в сравнении со штатными тренерами-преподавателями из раздела 8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 учреждений)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12: У организаций в сфере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может быть финансирования по 07 КБК (только 11 КБК)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980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рекомендации </a:t>
            </a:r>
            <a:br>
              <a:rPr lang="ru-RU" sz="3600" b="1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заполнению отчета</a:t>
            </a:r>
            <a:endParaRPr lang="ru-RU" sz="3600" b="1" dirty="0">
              <a:solidFill>
                <a:srgbClr val="009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301168" cy="395612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читать инструкцию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заполнении каждого раздела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Заполнять отчет по порядку, сверху вниз, даже на одной странице – по порядку), иначе ломается файл</a:t>
            </a:r>
          </a:p>
          <a:p>
            <a:pPr>
              <a:lnSpc>
                <a:spcPct val="120000"/>
              </a:lnSpc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 1 чел., даже если разделы делают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черновиках разные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люди,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файл отчета должен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заполнять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чел.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отчет не заполнен полностью (допустим, только 0 и 1 раздел), чтобы сохранить его в памяти, нужно заполнить в 12 разделе последние 3 строчки (Ф.И.О. руководителя, №  тел., почта, дата заполнения – 15 января)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Заполнять внимательно, перепроверить по страницам, не забывать заполнять все необходимые графы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663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4294" y="32385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работа, проводимая </a:t>
            </a:r>
            <a:r>
              <a:rPr lang="ru-RU" b="1" dirty="0" smtClean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</a:t>
            </a:r>
            <a:r>
              <a:rPr lang="ru-RU" b="1" dirty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«ЦСП»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669523" y="1806097"/>
            <a:ext cx="5163105" cy="4576947"/>
          </a:xfrm>
          <a:prstGeom prst="wedgeRectCallout">
            <a:avLst>
              <a:gd name="adj1" fmla="val -1988"/>
              <a:gd name="adj2" fmla="val -660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Гос. программе ПО «Развитие физической культуры и </a:t>
            </a:r>
            <a:r>
              <a:rPr lang="ru-RU" sz="2400" b="1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спорта»:</a:t>
            </a:r>
          </a:p>
          <a:p>
            <a:pPr algn="ctr"/>
            <a:endParaRPr lang="ru-RU" sz="16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по внедрению ВФСК ГТО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среди образовательных учреждений </a:t>
            </a:r>
          </a:p>
          <a:p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по созданию информационных материалов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среди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учреждений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среди   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учащихся (4 номинации )</a:t>
            </a:r>
          </a:p>
          <a:p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ёлочная игрушка ГТО</a:t>
            </a:r>
          </a:p>
          <a:p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Семинар по внедрению ВФСК ГТО 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(ежегодно на базе ВЛГАФК)</a:t>
            </a:r>
          </a:p>
          <a:p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Совещания руководителей центров 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тестирования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7661429" y="2086252"/>
            <a:ext cx="3542190" cy="3533313"/>
          </a:xfrm>
          <a:prstGeom prst="wedgeRectCallout">
            <a:avLst>
              <a:gd name="adj1" fmla="val 1150"/>
              <a:gd name="adj2" fmla="val -6732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гос. услуге</a:t>
            </a:r>
          </a:p>
          <a:p>
            <a:pPr algn="ctr"/>
            <a:endParaRPr lang="ru-RU" sz="1600" b="1" u="sng" dirty="0" smtClean="0">
              <a:solidFill>
                <a:srgbClr val="1D60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Областные смотры-конкурсы:</a:t>
            </a:r>
          </a:p>
          <a:p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среди УДОСН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«Лучший административный 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работник УДОСН»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Семинары по видам спорта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(ежегодно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на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базе ВЛГАФК)</a:t>
            </a:r>
          </a:p>
          <a:p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Семинары-совещания </a:t>
            </a:r>
            <a:endParaRPr lang="ru-RU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директоров УДОСН</a:t>
            </a:r>
          </a:p>
          <a:p>
            <a:endParaRPr lang="ru-RU" sz="16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0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409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dirty="0">
              <a:solidFill>
                <a:srgbClr val="009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86758"/>
            <a:ext cx="8919427" cy="4549914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27.07.2022 № 629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организации и осуществления образовательной деятельности по дополнительным общеобразовательным программам»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Минспорта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России: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03.08.2022 № 634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особенностях организации и осуществления деятельности по дополнительным образовательным программам спортивной подготовки»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03.08.2022 №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635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особенностей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 для обучающихся с ограниченными возможностями здоровья              по дополнительным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программам спортивной подготовки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 23.09.2021 № 728 «Об утверждении федеральных государственных требований к дополнительным предпрофессиональным программам в области физической культуры и спорта»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(утратил силу пр. от 15 ноября 2018 № 939)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768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Ссылка из Уфы</a:t>
            </a: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82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62"/>
            <a:ext cx="12192000" cy="683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409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1545" y="5630353"/>
            <a:ext cx="9330431" cy="924709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документе есть ссылка, по которой  вы сможете найти федеральные стандарты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подготовки и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дополнительные образовательные программы спортивной подготовки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343" y="1939636"/>
            <a:ext cx="10253021" cy="3029528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«Общие сведения»</a:t>
            </a:r>
          </a:p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СШ реализуют следующие программы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доп.                     Доп. общеразвивающие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1747" y="3408217"/>
            <a:ext cx="4387272" cy="2078182"/>
          </a:xfrm>
          <a:prstGeom prst="roundRect">
            <a:avLst/>
          </a:prstGeom>
          <a:solidFill>
            <a:srgbClr val="AE12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общеобразовательные программы</a:t>
            </a:r>
          </a:p>
          <a:p>
            <a:pPr algn="ctr"/>
            <a:r>
              <a:rPr lang="ru-RU" b="1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(СОЭ спортивно-оздоровительный этап)</a:t>
            </a:r>
          </a:p>
          <a:p>
            <a:pPr algn="ctr"/>
            <a:r>
              <a:rPr lang="ru-RU" b="1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программы не распространяются требования федеральных стандартов спортивной подготовки</a:t>
            </a:r>
            <a:endParaRPr lang="ru-RU" b="1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27078" y="3408217"/>
            <a:ext cx="6315924" cy="2078182"/>
          </a:xfrm>
          <a:prstGeom prst="roundRect">
            <a:avLst/>
          </a:prstGeom>
          <a:solidFill>
            <a:srgbClr val="2F58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образовательные программы спортивной подготовки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НП, УТ, ССМ, ВСМ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разрабатываются с учетом примерных программ спортивной подготовки (утверждаются федеральными органами в сфере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соответствии с требованиями федеральных стандартов СП</a:t>
            </a:r>
          </a:p>
          <a:p>
            <a:pPr algn="ctr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87406" y="429491"/>
            <a:ext cx="9330431" cy="12199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dirty="0" smtClean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деятельности организаций, реализующих дополнительные образовательные программы спортивной подготовки с учетом применения норм Федерального закона от 30 апреля 2021 г. № 127-ФЗ  «О внесении изменений в Федеральный закон «Об образовании в Российской Федерации»</a:t>
            </a:r>
            <a:endParaRPr lang="ru-RU" sz="1800" b="1" dirty="0">
              <a:solidFill>
                <a:srgbClr val="009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9543524">
            <a:off x="3550811" y="2846522"/>
            <a:ext cx="1163781" cy="369455"/>
          </a:xfrm>
          <a:prstGeom prst="rightArrow">
            <a:avLst/>
          </a:prstGeom>
          <a:solidFill>
            <a:srgbClr val="AE12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116469">
            <a:off x="6142182" y="2789382"/>
            <a:ext cx="1246909" cy="397161"/>
          </a:xfrm>
          <a:prstGeom prst="rightArrow">
            <a:avLst/>
          </a:prstGeom>
          <a:solidFill>
            <a:srgbClr val="2F58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97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59036" y="40674"/>
            <a:ext cx="1564340" cy="1045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492064" y="34141"/>
            <a:ext cx="6396688" cy="1051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8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ежегодные мероприятия </a:t>
            </a:r>
          </a:p>
          <a:p>
            <a:pPr algn="ctr" hangingPunct="0">
              <a:spcBef>
                <a:spcPts val="0"/>
              </a:spcBef>
            </a:pPr>
            <a:r>
              <a:rPr lang="ru-RU" sz="28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ПО «ЦСП»</a:t>
            </a:r>
            <a:endParaRPr lang="ru-RU" sz="2800" dirty="0">
              <a:solidFill>
                <a:srgbClr val="1D60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016062" y="2967819"/>
            <a:ext cx="1920285" cy="1746296"/>
          </a:xfrm>
          <a:prstGeom prst="ellipse">
            <a:avLst/>
          </a:prstGeom>
          <a:solidFill>
            <a:srgbClr val="0070C0"/>
          </a:solidFill>
          <a:ln>
            <a:solidFill>
              <a:srgbClr val="579A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ЦСП</a:t>
            </a:r>
          </a:p>
          <a:p>
            <a:pPr algn="ctr"/>
            <a:endParaRPr lang="ru-RU" sz="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Мероприятий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66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Участников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8 600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76638" y="1285157"/>
            <a:ext cx="3555160" cy="1120691"/>
          </a:xfrm>
          <a:prstGeom prst="roundRect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Спартакиада учащихся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2024 год: 13 видов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2276 участников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65195" y="2922685"/>
            <a:ext cx="3393230" cy="1160459"/>
          </a:xfrm>
          <a:prstGeom prst="roundRect">
            <a:avLst/>
          </a:prstGeom>
          <a:solidFill>
            <a:srgbClr val="AE12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Спартакиада ВУЗов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2024 год: 11 видов  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	     235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участников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8989" y="4599981"/>
            <a:ext cx="3386151" cy="1313138"/>
          </a:xfrm>
          <a:prstGeom prst="roundRect">
            <a:avLst/>
          </a:prstGeom>
          <a:solidFill>
            <a:srgbClr val="0092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Спартакиада УСПО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2024 год: 11 видов  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       410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участников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731143" y="1163781"/>
            <a:ext cx="4667786" cy="1214941"/>
          </a:xfrm>
          <a:prstGeom prst="roundRect">
            <a:avLst/>
          </a:prstGeom>
          <a:solidFill>
            <a:srgbClr val="F2B8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Летняя и зимняя Спартакиады детей-инвалидов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более 80 участников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168640" y="4290610"/>
            <a:ext cx="2065606" cy="19101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240 участников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133670" y="2516035"/>
            <a:ext cx="2080977" cy="16372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327 участников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Президентские состязан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1549" y="2559263"/>
            <a:ext cx="1239354" cy="1349520"/>
          </a:xfrm>
          <a:prstGeom prst="rect">
            <a:avLst/>
          </a:prstGeom>
          <a:noFill/>
        </p:spPr>
      </p:pic>
      <p:sp>
        <p:nvSpPr>
          <p:cNvPr id="21" name="Стрелка вправо 20"/>
          <p:cNvSpPr/>
          <p:nvPr/>
        </p:nvSpPr>
        <p:spPr>
          <a:xfrm rot="11136200">
            <a:off x="4344872" y="3364023"/>
            <a:ext cx="660864" cy="243840"/>
          </a:xfrm>
          <a:prstGeom prst="rightArrow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3584336">
            <a:off x="4774258" y="2567582"/>
            <a:ext cx="640080" cy="243840"/>
          </a:xfrm>
          <a:prstGeom prst="rightArrow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8955058">
            <a:off x="4358639" y="4236721"/>
            <a:ext cx="640080" cy="243840"/>
          </a:xfrm>
          <a:prstGeom prst="rightArrow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1588964">
            <a:off x="6888523" y="4226219"/>
            <a:ext cx="640080" cy="243840"/>
          </a:xfrm>
          <a:prstGeom prst="rightArrow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6936347" y="3403541"/>
            <a:ext cx="640080" cy="243840"/>
          </a:xfrm>
          <a:prstGeom prst="rightArrow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5424049">
            <a:off x="5610131" y="2354598"/>
            <a:ext cx="640080" cy="243840"/>
          </a:xfrm>
          <a:prstGeom prst="rightArrow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355109" y="5230746"/>
            <a:ext cx="1706880" cy="1378463"/>
          </a:xfrm>
          <a:prstGeom prst="roundRect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Первенства области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реди учащихся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314820" y="5249724"/>
            <a:ext cx="1787485" cy="1340506"/>
          </a:xfrm>
          <a:prstGeom prst="roundRect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Спартакиада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енсионеров  ПО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около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участников)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7101267">
            <a:off x="5020497" y="4743509"/>
            <a:ext cx="640080" cy="243840"/>
          </a:xfrm>
          <a:prstGeom prst="rightArrow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3605791">
            <a:off x="6446346" y="4715989"/>
            <a:ext cx="640080" cy="243840"/>
          </a:xfrm>
          <a:prstGeom prst="rightArrow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275204" y="1167993"/>
            <a:ext cx="912532" cy="880646"/>
          </a:xfrm>
          <a:prstGeom prst="roundRect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ГТО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трелка вправо 31"/>
          <p:cNvSpPr/>
          <p:nvPr/>
        </p:nvSpPr>
        <p:spPr>
          <a:xfrm rot="18667076">
            <a:off x="6444272" y="2650549"/>
            <a:ext cx="640080" cy="243840"/>
          </a:xfrm>
          <a:prstGeom prst="rightArrow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785" y="4420867"/>
            <a:ext cx="1327118" cy="138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01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745" y="609599"/>
            <a:ext cx="9282546" cy="1423387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9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деятельности организаций, реализующих дополнительные образовательные программы спортивной подготовки с учетом применения норм Федерального закона от 30 апреля 2021 г. № 127-ФЗ  «О внесении изменений в Федеральный закон «Об образовании в Российской Федерации»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782" y="2183907"/>
            <a:ext cx="8885382" cy="41991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лицензирования»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перечень лицензированных программ включены дополнительные образовательные программы спортивной подготовки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«Обеспечение проведения  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санитарно-эпидемиологической 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экспертизы, необходимой для получение санитарно-эпидемиологического заключения в целях лицензирования образовательной деятельности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ctr">
              <a:buNone/>
            </a:pP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r>
              <a:rPr lang="ru-RU" b="1" dirty="0" smtClean="0">
                <a:solidFill>
                  <a:srgbClr val="2F58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«Заработная плата и аттестация тренеров-преподавателей, реализующих дополнительные образовательные программы спортивной подготовки, в целях присвоения квалификационных категорий»</a:t>
            </a:r>
            <a:endParaRPr lang="ru-RU" b="1" dirty="0">
              <a:solidFill>
                <a:srgbClr val="2F58D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441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7563" y="2309315"/>
            <a:ext cx="8896535" cy="2234658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 !</a:t>
            </a:r>
          </a:p>
          <a:p>
            <a:pPr algn="ctr"/>
            <a:endParaRPr lang="ru-RU" sz="8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 smtClean="0">
              <a:solidFill>
                <a:srgbClr val="2F59D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47563" y="219555"/>
            <a:ext cx="8202968" cy="939289"/>
          </a:xfrm>
          <a:prstGeom prst="rect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семинар-совещание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директоров </a:t>
            </a:r>
            <a:r>
              <a:rPr lang="ru-RU" sz="2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дополнительного 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</a:t>
            </a:r>
            <a:r>
              <a:rPr lang="ru-RU" sz="2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endParaRPr lang="ru-RU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5906998"/>
            <a:ext cx="12192000" cy="4433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ГБУ ПО «Центр спортивной подготовки»      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www.csppskov.ru</a:t>
            </a:r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   Е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-mail: 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info@csppskov.ru</a:t>
            </a:r>
            <a:endParaRPr lang="ru-RU" sz="2000" b="1" dirty="0">
              <a:solidFill>
                <a:srgbClr val="1D609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6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923278" y="66675"/>
            <a:ext cx="8185211" cy="10153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Сводная таблица результатов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>
              <a:spcBef>
                <a:spcPts val="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Шестнадцатой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Спартакиады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>
              <a:spcBef>
                <a:spcPts val="0"/>
              </a:spcBef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745174"/>
              </p:ext>
            </p:extLst>
          </p:nvPr>
        </p:nvGraphicFramePr>
        <p:xfrm>
          <a:off x="923278" y="1082040"/>
          <a:ext cx="8185211" cy="5558448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545941">
                  <a:extLst>
                    <a:ext uri="{9D8B030D-6E8A-4147-A177-3AD203B41FA5}">
                      <a16:colId xmlns:a16="http://schemas.microsoft.com/office/drawing/2014/main" val="3448973031"/>
                    </a:ext>
                  </a:extLst>
                </a:gridCol>
                <a:gridCol w="2152566">
                  <a:extLst>
                    <a:ext uri="{9D8B030D-6E8A-4147-A177-3AD203B41FA5}">
                      <a16:colId xmlns:a16="http://schemas.microsoft.com/office/drawing/2014/main" val="990944317"/>
                    </a:ext>
                  </a:extLst>
                </a:gridCol>
                <a:gridCol w="877404">
                  <a:extLst>
                    <a:ext uri="{9D8B030D-6E8A-4147-A177-3AD203B41FA5}">
                      <a16:colId xmlns:a16="http://schemas.microsoft.com/office/drawing/2014/main" val="3064562739"/>
                    </a:ext>
                  </a:extLst>
                </a:gridCol>
                <a:gridCol w="877404">
                  <a:extLst>
                    <a:ext uri="{9D8B030D-6E8A-4147-A177-3AD203B41FA5}">
                      <a16:colId xmlns:a16="http://schemas.microsoft.com/office/drawing/2014/main" val="1916133331"/>
                    </a:ext>
                  </a:extLst>
                </a:gridCol>
                <a:gridCol w="877404">
                  <a:extLst>
                    <a:ext uri="{9D8B030D-6E8A-4147-A177-3AD203B41FA5}">
                      <a16:colId xmlns:a16="http://schemas.microsoft.com/office/drawing/2014/main" val="742320721"/>
                    </a:ext>
                  </a:extLst>
                </a:gridCol>
                <a:gridCol w="713623">
                  <a:extLst>
                    <a:ext uri="{9D8B030D-6E8A-4147-A177-3AD203B41FA5}">
                      <a16:colId xmlns:a16="http://schemas.microsoft.com/office/drawing/2014/main" val="136999628"/>
                    </a:ext>
                  </a:extLst>
                </a:gridCol>
                <a:gridCol w="713623">
                  <a:extLst>
                    <a:ext uri="{9D8B030D-6E8A-4147-A177-3AD203B41FA5}">
                      <a16:colId xmlns:a16="http://schemas.microsoft.com/office/drawing/2014/main" val="2928073844"/>
                    </a:ext>
                  </a:extLst>
                </a:gridCol>
                <a:gridCol w="713623">
                  <a:extLst>
                    <a:ext uri="{9D8B030D-6E8A-4147-A177-3AD203B41FA5}">
                      <a16:colId xmlns:a16="http://schemas.microsoft.com/office/drawing/2014/main" val="3172773345"/>
                    </a:ext>
                  </a:extLst>
                </a:gridCol>
                <a:gridCol w="713623">
                  <a:extLst>
                    <a:ext uri="{9D8B030D-6E8A-4147-A177-3AD203B41FA5}">
                      <a16:colId xmlns:a16="http://schemas.microsoft.com/office/drawing/2014/main" val="2576788508"/>
                    </a:ext>
                  </a:extLst>
                </a:gridCol>
              </a:tblGrid>
              <a:tr h="19851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Очки</a:t>
                      </a:r>
                    </a:p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</a:t>
                      </a:r>
                    </a:p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очки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</a:t>
                      </a:r>
                    </a:p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очков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в группах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305658"/>
                  </a:ext>
                </a:extLst>
              </a:tr>
              <a:tr h="198516">
                <a:tc v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"А"</a:t>
                      </a:r>
                      <a:endParaRPr lang="ru-RU" sz="1200" b="1" i="0" u="none" strike="noStrike" dirty="0">
                        <a:solidFill>
                          <a:srgbClr val="CC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"В"</a:t>
                      </a:r>
                      <a:endParaRPr lang="ru-RU" sz="12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"С"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"D"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221607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Бежаницкий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47,5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9528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Великолукский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771695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solidFill>
                            <a:srgbClr val="00924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Гдовский</a:t>
                      </a:r>
                      <a:endParaRPr lang="ru-RU" sz="1200" b="1" i="0" u="none" strike="noStrike" dirty="0">
                        <a:solidFill>
                          <a:srgbClr val="00924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4948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Дедовичский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850364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Дновский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183685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Красногородский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830888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Куньинский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75209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Локнянский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889442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Невельский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469754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Новоржевский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061586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Новосокольнический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35,5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030376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Опочецкий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260938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Островский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48922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Палкинский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78,5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561538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Печорский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998364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Плюсский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68,5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866870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Порховский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360322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00924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Псковский</a:t>
                      </a:r>
                      <a:endParaRPr lang="ru-RU" sz="1200" b="1" i="0" u="none" strike="noStrike" dirty="0">
                        <a:solidFill>
                          <a:srgbClr val="00924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314635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solidFill>
                            <a:srgbClr val="00924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Пустошкинский</a:t>
                      </a:r>
                      <a:endParaRPr lang="ru-RU" sz="1200" b="1" i="0" u="none" strike="noStrike" dirty="0">
                        <a:solidFill>
                          <a:srgbClr val="00924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897273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Пушкиногорский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285027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Пыталовский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964345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Себежский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53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982253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Струго-Красненский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59,5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9644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061794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Усвятский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158280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Великие Луки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286053"/>
                  </a:ext>
                </a:extLst>
              </a:tr>
              <a:tr h="1985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Псков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5" marR="5555" marT="555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692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01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69390" y="243090"/>
            <a:ext cx="8379410" cy="10155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800" b="1" dirty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Сводная таблица результатов </a:t>
            </a:r>
            <a:endParaRPr lang="ru-RU" sz="2800" b="1" dirty="0" smtClean="0">
              <a:solidFill>
                <a:srgbClr val="AE1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>
              <a:spcBef>
                <a:spcPts val="0"/>
              </a:spcBef>
            </a:pPr>
            <a:r>
              <a:rPr lang="ru-RU" sz="2800" b="1" dirty="0" smtClean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Пятнадцатой </a:t>
            </a:r>
            <a:r>
              <a:rPr lang="ru-RU" sz="2800" b="1" dirty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Спартакиады </a:t>
            </a:r>
            <a:r>
              <a:rPr lang="ru-RU" sz="2800" b="1" dirty="0" smtClean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ВУЗов</a:t>
            </a:r>
            <a:r>
              <a:rPr lang="en-US" sz="2800" b="1" dirty="0" smtClean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202</a:t>
            </a:r>
            <a:r>
              <a:rPr lang="ru-RU" sz="2800" b="1" dirty="0" smtClean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dirty="0" smtClean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AE1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2800" dirty="0">
              <a:solidFill>
                <a:srgbClr val="AE1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939411"/>
              </p:ext>
            </p:extLst>
          </p:nvPr>
        </p:nvGraphicFramePr>
        <p:xfrm>
          <a:off x="617195" y="1576496"/>
          <a:ext cx="10013771" cy="400728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36587">
                  <a:extLst>
                    <a:ext uri="{9D8B030D-6E8A-4147-A177-3AD203B41FA5}">
                      <a16:colId xmlns:a16="http://schemas.microsoft.com/office/drawing/2014/main" val="1471057724"/>
                    </a:ext>
                  </a:extLst>
                </a:gridCol>
                <a:gridCol w="1553478">
                  <a:extLst>
                    <a:ext uri="{9D8B030D-6E8A-4147-A177-3AD203B41FA5}">
                      <a16:colId xmlns:a16="http://schemas.microsoft.com/office/drawing/2014/main" val="361175473"/>
                    </a:ext>
                  </a:extLst>
                </a:gridCol>
                <a:gridCol w="297750">
                  <a:extLst>
                    <a:ext uri="{9D8B030D-6E8A-4147-A177-3AD203B41FA5}">
                      <a16:colId xmlns:a16="http://schemas.microsoft.com/office/drawing/2014/main" val="655852703"/>
                    </a:ext>
                  </a:extLst>
                </a:gridCol>
                <a:gridCol w="437933">
                  <a:extLst>
                    <a:ext uri="{9D8B030D-6E8A-4147-A177-3AD203B41FA5}">
                      <a16:colId xmlns:a16="http://schemas.microsoft.com/office/drawing/2014/main" val="3746311983"/>
                    </a:ext>
                  </a:extLst>
                </a:gridCol>
                <a:gridCol w="336636">
                  <a:extLst>
                    <a:ext uri="{9D8B030D-6E8A-4147-A177-3AD203B41FA5}">
                      <a16:colId xmlns:a16="http://schemas.microsoft.com/office/drawing/2014/main" val="2969853184"/>
                    </a:ext>
                  </a:extLst>
                </a:gridCol>
                <a:gridCol w="298162">
                  <a:extLst>
                    <a:ext uri="{9D8B030D-6E8A-4147-A177-3AD203B41FA5}">
                      <a16:colId xmlns:a16="http://schemas.microsoft.com/office/drawing/2014/main" val="1050078731"/>
                    </a:ext>
                  </a:extLst>
                </a:gridCol>
                <a:gridCol w="278927">
                  <a:extLst>
                    <a:ext uri="{9D8B030D-6E8A-4147-A177-3AD203B41FA5}">
                      <a16:colId xmlns:a16="http://schemas.microsoft.com/office/drawing/2014/main" val="75637817"/>
                    </a:ext>
                  </a:extLst>
                </a:gridCol>
                <a:gridCol w="355872">
                  <a:extLst>
                    <a:ext uri="{9D8B030D-6E8A-4147-A177-3AD203B41FA5}">
                      <a16:colId xmlns:a16="http://schemas.microsoft.com/office/drawing/2014/main" val="1044666451"/>
                    </a:ext>
                  </a:extLst>
                </a:gridCol>
                <a:gridCol w="278926">
                  <a:extLst>
                    <a:ext uri="{9D8B030D-6E8A-4147-A177-3AD203B41FA5}">
                      <a16:colId xmlns:a16="http://schemas.microsoft.com/office/drawing/2014/main" val="3373309307"/>
                    </a:ext>
                  </a:extLst>
                </a:gridCol>
                <a:gridCol w="394344">
                  <a:extLst>
                    <a:ext uri="{9D8B030D-6E8A-4147-A177-3AD203B41FA5}">
                      <a16:colId xmlns:a16="http://schemas.microsoft.com/office/drawing/2014/main" val="2151213145"/>
                    </a:ext>
                  </a:extLst>
                </a:gridCol>
                <a:gridCol w="336636">
                  <a:extLst>
                    <a:ext uri="{9D8B030D-6E8A-4147-A177-3AD203B41FA5}">
                      <a16:colId xmlns:a16="http://schemas.microsoft.com/office/drawing/2014/main" val="719053902"/>
                    </a:ext>
                  </a:extLst>
                </a:gridCol>
                <a:gridCol w="211599">
                  <a:extLst>
                    <a:ext uri="{9D8B030D-6E8A-4147-A177-3AD203B41FA5}">
                      <a16:colId xmlns:a16="http://schemas.microsoft.com/office/drawing/2014/main" val="2164620538"/>
                    </a:ext>
                  </a:extLst>
                </a:gridCol>
                <a:gridCol w="288544">
                  <a:extLst>
                    <a:ext uri="{9D8B030D-6E8A-4147-A177-3AD203B41FA5}">
                      <a16:colId xmlns:a16="http://schemas.microsoft.com/office/drawing/2014/main" val="4032392292"/>
                    </a:ext>
                  </a:extLst>
                </a:gridCol>
                <a:gridCol w="336635">
                  <a:extLst>
                    <a:ext uri="{9D8B030D-6E8A-4147-A177-3AD203B41FA5}">
                      <a16:colId xmlns:a16="http://schemas.microsoft.com/office/drawing/2014/main" val="2589582775"/>
                    </a:ext>
                  </a:extLst>
                </a:gridCol>
                <a:gridCol w="298163">
                  <a:extLst>
                    <a:ext uri="{9D8B030D-6E8A-4147-A177-3AD203B41FA5}">
                      <a16:colId xmlns:a16="http://schemas.microsoft.com/office/drawing/2014/main" val="1833055200"/>
                    </a:ext>
                  </a:extLst>
                </a:gridCol>
                <a:gridCol w="317399">
                  <a:extLst>
                    <a:ext uri="{9D8B030D-6E8A-4147-A177-3AD203B41FA5}">
                      <a16:colId xmlns:a16="http://schemas.microsoft.com/office/drawing/2014/main" val="3042248943"/>
                    </a:ext>
                  </a:extLst>
                </a:gridCol>
                <a:gridCol w="298163">
                  <a:extLst>
                    <a:ext uri="{9D8B030D-6E8A-4147-A177-3AD203B41FA5}">
                      <a16:colId xmlns:a16="http://schemas.microsoft.com/office/drawing/2014/main" val="1859978628"/>
                    </a:ext>
                  </a:extLst>
                </a:gridCol>
                <a:gridCol w="288544">
                  <a:extLst>
                    <a:ext uri="{9D8B030D-6E8A-4147-A177-3AD203B41FA5}">
                      <a16:colId xmlns:a16="http://schemas.microsoft.com/office/drawing/2014/main" val="925280644"/>
                    </a:ext>
                  </a:extLst>
                </a:gridCol>
                <a:gridCol w="307781">
                  <a:extLst>
                    <a:ext uri="{9D8B030D-6E8A-4147-A177-3AD203B41FA5}">
                      <a16:colId xmlns:a16="http://schemas.microsoft.com/office/drawing/2014/main" val="2949287235"/>
                    </a:ext>
                  </a:extLst>
                </a:gridCol>
                <a:gridCol w="317399">
                  <a:extLst>
                    <a:ext uri="{9D8B030D-6E8A-4147-A177-3AD203B41FA5}">
                      <a16:colId xmlns:a16="http://schemas.microsoft.com/office/drawing/2014/main" val="1887437790"/>
                    </a:ext>
                  </a:extLst>
                </a:gridCol>
                <a:gridCol w="355871">
                  <a:extLst>
                    <a:ext uri="{9D8B030D-6E8A-4147-A177-3AD203B41FA5}">
                      <a16:colId xmlns:a16="http://schemas.microsoft.com/office/drawing/2014/main" val="2600401966"/>
                    </a:ext>
                  </a:extLst>
                </a:gridCol>
                <a:gridCol w="413581">
                  <a:extLst>
                    <a:ext uri="{9D8B030D-6E8A-4147-A177-3AD203B41FA5}">
                      <a16:colId xmlns:a16="http://schemas.microsoft.com/office/drawing/2014/main" val="695153293"/>
                    </a:ext>
                  </a:extLst>
                </a:gridCol>
                <a:gridCol w="461745">
                  <a:extLst>
                    <a:ext uri="{9D8B030D-6E8A-4147-A177-3AD203B41FA5}">
                      <a16:colId xmlns:a16="http://schemas.microsoft.com/office/drawing/2014/main" val="375731415"/>
                    </a:ext>
                  </a:extLst>
                </a:gridCol>
                <a:gridCol w="431861">
                  <a:extLst>
                    <a:ext uri="{9D8B030D-6E8A-4147-A177-3AD203B41FA5}">
                      <a16:colId xmlns:a16="http://schemas.microsoft.com/office/drawing/2014/main" val="1357783383"/>
                    </a:ext>
                  </a:extLst>
                </a:gridCol>
                <a:gridCol w="461639">
                  <a:extLst>
                    <a:ext uri="{9D8B030D-6E8A-4147-A177-3AD203B41FA5}">
                      <a16:colId xmlns:a16="http://schemas.microsoft.com/office/drawing/2014/main" val="1498037933"/>
                    </a:ext>
                  </a:extLst>
                </a:gridCol>
                <a:gridCol w="319596">
                  <a:extLst>
                    <a:ext uri="{9D8B030D-6E8A-4147-A177-3AD203B41FA5}">
                      <a16:colId xmlns:a16="http://schemas.microsoft.com/office/drawing/2014/main" val="2432860982"/>
                    </a:ext>
                  </a:extLst>
                </a:gridCol>
              </a:tblGrid>
              <a:tr h="198694"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b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учреждения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gridSpan="20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CC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 err="1"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</a:t>
                      </a:r>
                      <a:r>
                        <a:rPr lang="ru-RU" sz="1200" u="none" strike="noStrike" dirty="0"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CC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очки</a:t>
                      </a:r>
                      <a:endParaRPr lang="ru-RU" sz="1200" b="0" i="0" u="none" strike="noStrike" dirty="0">
                        <a:solidFill>
                          <a:srgbClr val="CC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CC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очков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vert="vert27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022711"/>
                  </a:ext>
                </a:extLst>
              </a:tr>
              <a:tr h="473084"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Баскетбол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Волейбол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Наст. теннис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Легкая атлет.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Кросс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Пулев. стр.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Мини-футбол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Фестиваль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656027"/>
                  </a:ext>
                </a:extLst>
              </a:tr>
              <a:tr h="357856"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девушки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юноши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девушки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юноши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юноши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ГТО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72876"/>
                  </a:ext>
                </a:extLst>
              </a:tr>
              <a:tr h="198694"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767289"/>
                  </a:ext>
                </a:extLst>
              </a:tr>
              <a:tr h="6022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Псковский государственный  университет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84722"/>
                  </a:ext>
                </a:extLst>
              </a:tr>
              <a:tr h="8096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Великолукская государственная академия физической культуры и спорта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-1,5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5732"/>
                  </a:ext>
                </a:extLst>
              </a:tr>
              <a:tr h="7826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Великолукская государственная сельскохозяйственная академия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454343"/>
                  </a:ext>
                </a:extLst>
              </a:tr>
              <a:tr h="5014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ПФ Академии ФСИН России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50" marR="7450" marT="74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496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01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524082" y="286275"/>
            <a:ext cx="1400729" cy="93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743073" y="5128736"/>
            <a:ext cx="7296152" cy="1357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– МАОУ «СОШ №12», г. Великие Луки 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– МБОУ «СШ г. Новосокольники»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 – МБОУ «СОШ№3» г. Порхов</a:t>
            </a:r>
          </a:p>
        </p:txBody>
      </p:sp>
      <p:pic>
        <p:nvPicPr>
          <p:cNvPr id="5" name="Picture 4" descr="Президентские состязан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116" y="148663"/>
            <a:ext cx="1293747" cy="140874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43073" y="4183915"/>
            <a:ext cx="7800049" cy="727969"/>
          </a:xfrm>
          <a:prstGeom prst="rect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городских команд – призеры соревнований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51698" y="286275"/>
            <a:ext cx="7382802" cy="99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8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областных спортивных соревнований школьников «Президентские состязания» - 2024 год </a:t>
            </a:r>
            <a:endParaRPr lang="ru-RU" sz="2800" dirty="0">
              <a:solidFill>
                <a:srgbClr val="1D60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43074" y="1557411"/>
            <a:ext cx="7800049" cy="727969"/>
          </a:xfrm>
          <a:prstGeom prst="rect">
            <a:avLst/>
          </a:prstGeom>
          <a:solidFill>
            <a:srgbClr val="579AD7"/>
          </a:solidFill>
          <a:ln>
            <a:solidFill>
              <a:srgbClr val="2F58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сельских команд – призеры соревнований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43073" y="2628900"/>
            <a:ext cx="7800049" cy="13256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– МОУ «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Булынинская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СШ», Великолукский район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– МБОУ «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Изборский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лицей», Печорский район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 – МБОУ «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Кузнецовская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СОШ»,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Себежский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</a:t>
            </a:r>
          </a:p>
        </p:txBody>
      </p:sp>
    </p:spTree>
    <p:extLst>
      <p:ext uri="{BB962C8B-B14F-4D97-AF65-F5344CB8AC3E}">
        <p14:creationId xmlns:p14="http://schemas.microsoft.com/office/powerpoint/2010/main" val="208811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518508" y="226320"/>
            <a:ext cx="7654067" cy="12691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8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Всероссийских спортивных соревнований школьников «Президентские состязания» - 2024 год </a:t>
            </a:r>
            <a:endParaRPr lang="ru-RU" sz="2800" dirty="0">
              <a:solidFill>
                <a:srgbClr val="1D60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Президентские состязан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044" y="226320"/>
            <a:ext cx="1293747" cy="140874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983548" y="1725325"/>
            <a:ext cx="4669654" cy="48722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u="sng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сельских классов-команд</a:t>
            </a:r>
          </a:p>
          <a:p>
            <a:pPr lvl="0" algn="ctr"/>
            <a:endPara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«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Булынинская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школа» Великолукского района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участвовали команды из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региона 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E31F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</a:t>
            </a:r>
            <a:r>
              <a:rPr lang="ru-RU" b="1" dirty="0">
                <a:solidFill>
                  <a:srgbClr val="E31F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b="1" dirty="0" smtClean="0">
                <a:solidFill>
                  <a:srgbClr val="E31F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Псковской области – 57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Спортивное многоборье –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 место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Эстафетный бег –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место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Теоретический конкурс –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место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игры – 60 место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09917" y="1725325"/>
            <a:ext cx="4669654" cy="48722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u="sng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ru-RU" sz="2000" b="1" u="sng" dirty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городских </a:t>
            </a:r>
            <a:r>
              <a:rPr lang="ru-RU" sz="2000" b="1" u="sng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классов-команд</a:t>
            </a:r>
          </a:p>
          <a:p>
            <a:pPr lvl="0" algn="ctr"/>
            <a:endParaRPr lang="ru-RU" b="1" dirty="0" smtClean="0">
              <a:solidFill>
                <a:srgbClr val="579AD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«СОШ №12», г. Великие Луки</a:t>
            </a:r>
          </a:p>
          <a:p>
            <a:pPr lvl="0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участвовали команды из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регионов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 конкурса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E31F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место </a:t>
            </a:r>
            <a:r>
              <a:rPr lang="ru-RU" b="1" dirty="0" smtClean="0">
                <a:solidFill>
                  <a:srgbClr val="E31F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Псковской области – 78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Спортивное многоборье –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 место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Эстафетный бег –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место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Теоретический конкурс –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место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– 66 место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821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566795" y="386650"/>
            <a:ext cx="7148580" cy="917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8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областных спортивных игр школьников «Президентские спортивные игры» - 2024 год </a:t>
            </a:r>
            <a:endParaRPr lang="ru-RU" sz="2800" dirty="0">
              <a:solidFill>
                <a:srgbClr val="1D60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MSZBX25CIT3GRZTYNJD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670" y="226320"/>
            <a:ext cx="1309674" cy="1238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1233420" y="3257720"/>
            <a:ext cx="7815330" cy="823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8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Всероссийских спортивных игр школьников «Президентские спортивные игры» - 2024 год </a:t>
            </a:r>
            <a:endParaRPr lang="ru-RU" sz="2800" dirty="0">
              <a:solidFill>
                <a:srgbClr val="1D60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33420" y="1464816"/>
            <a:ext cx="7977255" cy="153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МБОУ «Средняя школа г. Новосокольники»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«СОШ №12 им. Рокоссовского» , г. Великие Луки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Идрицкая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СОШ»,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Себежский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233421" y="4838701"/>
            <a:ext cx="8196330" cy="2019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МБОУ«Средняя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г. Новосокольники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место Псковской области – 63 (из 84 команд</a:t>
            </a: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Легкая атлетика (девушки) – 65 место, Легкая атлетика (юноши) – 66 место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Баскетбол (девушки) – 29 место, Баскетбол (юноши) – 8 место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Волейбол – 63 место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Настольный теннис (девушки) – 68 место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Футбол (юноши) – 56 место</a:t>
            </a:r>
          </a:p>
          <a:p>
            <a:endParaRPr lang="ru-RU" sz="2000" b="1" u="sng" dirty="0" smtClean="0">
              <a:solidFill>
                <a:srgbClr val="1D60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 smtClean="0">
              <a:solidFill>
                <a:srgbClr val="1D60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1D60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37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478280" y="0"/>
            <a:ext cx="7436971" cy="1082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физкультурные и спортивные мероприятия ГБУ ПО «ЦСП» на 2025 года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63184" y="1036320"/>
            <a:ext cx="9875520" cy="5821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Семнадцатая областная Спартакиада учащихся (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февраль-май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Шестнадцатая областная Спартакиада ВУЗов (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февраль-октябрь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FontTx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Шестнадцатая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областная Спартакиада УСПО (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апрель-декабрь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FontTx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Фестивали ВФСК ГТО (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областных  и 4 всероссийских мероприятия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март-декабрь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FontTx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Областные спортивные соревнования школьников «Президентские состязания» (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апрель-май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FontTx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Областные спортивные игры школьников «Президентские спортивные игры» (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апрель-май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FontTx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Спартакиада молодежи Псковской области допризывного возраста и участие во Всероссийской Спартакиаде.</a:t>
            </a:r>
          </a:p>
          <a:p>
            <a:pPr marL="342900" indent="-342900">
              <a:buFontTx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Четырнадцатая летняя областная Спартакиада детей-инвалидов (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FontTx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Одиннадцатая зимняя областная Спартакиада детей-инвалидов (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FontTx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Первенства Псковской области по легкой атлетике среди команд  УДОСН (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FontTx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Первенство Псковской области по волейболу среди учащихся (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FontTx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Десятая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бластная Спартакиада пенсионеров Псковской области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08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703" y="365125"/>
            <a:ext cx="9572624" cy="13255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организаций, </a:t>
            </a:r>
            <a:r>
              <a:rPr lang="ru-RU" sz="24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осуществляющих спортивную </a:t>
            </a:r>
            <a:r>
              <a:rPr lang="ru-RU" sz="2400" b="1" dirty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 </a:t>
            </a:r>
            <a:br>
              <a:rPr lang="ru-RU" sz="2400" b="1" dirty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данным </a:t>
            </a:r>
            <a:r>
              <a:rPr lang="ru-RU" sz="24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5-ФК за 2023 </a:t>
            </a:r>
            <a:r>
              <a:rPr lang="ru-RU" sz="2400" b="1" dirty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год)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4706642" y="1690688"/>
            <a:ext cx="2843817" cy="80163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Занимающихся</a:t>
            </a:r>
          </a:p>
          <a:p>
            <a:pPr algn="ctr"/>
            <a:r>
              <a:rPr lang="ru-RU" sz="2400" b="1" dirty="0" smtClean="0">
                <a:solidFill>
                  <a:srgbClr val="1D60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8 933</a:t>
            </a:r>
            <a:endParaRPr lang="ru-RU" sz="2400" b="1" dirty="0">
              <a:solidFill>
                <a:srgbClr val="1D60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ройная стрелка влево/вправо/вверх 6"/>
          <p:cNvSpPr/>
          <p:nvPr/>
        </p:nvSpPr>
        <p:spPr>
          <a:xfrm rot="10800000">
            <a:off x="5443152" y="2573136"/>
            <a:ext cx="1418954" cy="371104"/>
          </a:xfrm>
          <a:prstGeom prst="leftRight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8313" y="1736643"/>
            <a:ext cx="3743367" cy="11184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в ведении органов управления в сфере ФК и С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организаций)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935421" y="1857810"/>
            <a:ext cx="3605123" cy="11184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в ведении органов управления в сфере образования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организации)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061373" y="2885607"/>
            <a:ext cx="10330" cy="1966478"/>
          </a:xfrm>
          <a:prstGeom prst="line">
            <a:avLst/>
          </a:prstGeom>
          <a:ln w="63500" cmpd="sng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043608" y="3344312"/>
            <a:ext cx="720080" cy="0"/>
          </a:xfrm>
          <a:prstGeom prst="straightConnector1">
            <a:avLst/>
          </a:prstGeom>
          <a:ln w="508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055669" y="4112473"/>
            <a:ext cx="720080" cy="0"/>
          </a:xfrm>
          <a:prstGeom prst="straightConnector1">
            <a:avLst/>
          </a:prstGeom>
          <a:ln w="508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055669" y="4852085"/>
            <a:ext cx="720080" cy="0"/>
          </a:xfrm>
          <a:prstGeom prst="straightConnector1">
            <a:avLst/>
          </a:prstGeom>
          <a:ln w="508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1072889" y="3028430"/>
            <a:ext cx="0" cy="2800331"/>
          </a:xfrm>
          <a:prstGeom prst="line">
            <a:avLst/>
          </a:prstGeom>
          <a:ln w="63500" cmpd="sng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10271515" y="5828761"/>
            <a:ext cx="801374" cy="0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2026674" y="3078318"/>
            <a:ext cx="721785" cy="576064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030875" y="3824441"/>
            <a:ext cx="721785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026674" y="4655724"/>
            <a:ext cx="721785" cy="57606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8" name="Стрелка влево 27"/>
          <p:cNvSpPr/>
          <p:nvPr/>
        </p:nvSpPr>
        <p:spPr>
          <a:xfrm>
            <a:off x="3030916" y="3149063"/>
            <a:ext cx="1687232" cy="390418"/>
          </a:xfrm>
          <a:prstGeom prst="lef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лево 28"/>
          <p:cNvSpPr/>
          <p:nvPr/>
        </p:nvSpPr>
        <p:spPr>
          <a:xfrm>
            <a:off x="3002350" y="3958583"/>
            <a:ext cx="1875181" cy="328108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лево 30"/>
          <p:cNvSpPr/>
          <p:nvPr/>
        </p:nvSpPr>
        <p:spPr>
          <a:xfrm>
            <a:off x="3030916" y="4786477"/>
            <a:ext cx="1808055" cy="314557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048431" y="3028430"/>
            <a:ext cx="2160240" cy="576064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062763" y="3853952"/>
            <a:ext cx="2160240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СШОР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048431" y="4701089"/>
            <a:ext cx="2160240" cy="57606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ЦСП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072509" y="5474788"/>
            <a:ext cx="2160240" cy="5760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орг-ции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трелка влево 38"/>
          <p:cNvSpPr/>
          <p:nvPr/>
        </p:nvSpPr>
        <p:spPr>
          <a:xfrm rot="10800000">
            <a:off x="7457768" y="5599935"/>
            <a:ext cx="1821653" cy="325770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504440" y="5510526"/>
            <a:ext cx="721785" cy="5760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04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2850</TotalTime>
  <Words>1933</Words>
  <Application>Microsoft Office PowerPoint</Application>
  <PresentationFormat>Широкоэкранный</PresentationFormat>
  <Paragraphs>643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Количество организаций,  осуществляющих спортивную подготовку  (по данным 5-ФК за 2023 год) </vt:lpstr>
      <vt:lpstr>Другие организации в стат. отчете 5-ФК - ДЮСШ</vt:lpstr>
      <vt:lpstr>Организации, не вошедшие в стат. отчет  в 2023 г.</vt:lpstr>
      <vt:lpstr>Основные данные стат. отчета 5-ФК  за 2023 год</vt:lpstr>
      <vt:lpstr>Основные ошибки при заполнении  стат. отчета 5-ФК</vt:lpstr>
      <vt:lpstr>Основные рекомендации  по заполнению отчета</vt:lpstr>
      <vt:lpstr>Методическая работа, проводимая  ГБУ ПО «ЦСП»    </vt:lpstr>
      <vt:lpstr>Нормативно-правовая база</vt:lpstr>
      <vt:lpstr>Ссылка из Уфы</vt:lpstr>
      <vt:lpstr>Презентация PowerPoint</vt:lpstr>
      <vt:lpstr>В документе есть ссылка, по которой  вы сможете найти федеральные стандарты спортивной подготовки и примерные дополнительные образовательные программы спортивной подготовки</vt:lpstr>
      <vt:lpstr>Методические рекомендации по организации деятельности организаций, реализующих дополнительные образовательные программы спортивной подготовки с учетом применения норм Федерального закона от 30 апреля 2021 г. № 127-ФЗ  «О внесении изменений в Федеральный закон «Об образовании в Российской Федерации»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179</cp:revision>
  <cp:lastPrinted>2024-10-17T13:33:11Z</cp:lastPrinted>
  <dcterms:created xsi:type="dcterms:W3CDTF">2023-10-20T08:15:34Z</dcterms:created>
  <dcterms:modified xsi:type="dcterms:W3CDTF">2024-11-13T12:39:34Z</dcterms:modified>
</cp:coreProperties>
</file>