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7" r:id="rId2"/>
    <p:sldId id="269" r:id="rId3"/>
    <p:sldId id="265" r:id="rId4"/>
    <p:sldId id="266" r:id="rId5"/>
    <p:sldId id="256" r:id="rId6"/>
    <p:sldId id="257" r:id="rId7"/>
    <p:sldId id="268" r:id="rId8"/>
    <p:sldId id="258" r:id="rId9"/>
    <p:sldId id="259" r:id="rId10"/>
    <p:sldId id="276" r:id="rId11"/>
    <p:sldId id="270" r:id="rId12"/>
    <p:sldId id="271" r:id="rId13"/>
    <p:sldId id="272" r:id="rId14"/>
    <p:sldId id="273" r:id="rId15"/>
    <p:sldId id="274" r:id="rId16"/>
    <p:sldId id="275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1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49EA-D759-4E15-939B-C1AFFC438C2D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AA6AC-2135-4D7F-80C6-BB1142C14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7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usada@rusad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15" y="66501"/>
            <a:ext cx="11848011" cy="6405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04" y="3494710"/>
            <a:ext cx="6926283" cy="34631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08182" y="1093454"/>
            <a:ext cx="787293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Базовые виды спорта</a:t>
            </a:r>
            <a:endParaRPr lang="ru-RU" sz="7200" b="1" i="1" cap="none" spc="0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«Россия – спортивная держава»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81703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Уфа, октябрь 2024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9" y="544749"/>
            <a:ext cx="10882102" cy="58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5" y="179723"/>
            <a:ext cx="11009809" cy="619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4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5" y="85549"/>
            <a:ext cx="10023367" cy="676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9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1" y="144379"/>
            <a:ext cx="10972799" cy="642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5" y="-1"/>
            <a:ext cx="11429999" cy="676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643" y="211756"/>
            <a:ext cx="11684939" cy="65100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392" y="562772"/>
            <a:ext cx="4547063" cy="51617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ВИДОВ СПОРТА</a:t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НЕВЫСОКОЙ СТОИМОСТЬЮ СПОРТИВНОЙ ЭКИПИРОВКИ, СПОРТИВНОГО ИНВЕНТАРЯ И ОБОРУДОВАНИЯ, ЭКСПЛУАТАЦИИ ОБЪЕКТОВ СПОРТА И СПОРТИВНЫХ СООРУЖЕНИЙ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4416" y="579769"/>
            <a:ext cx="5270051" cy="60155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борьба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гимнастика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Лёгкая атлетика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Бадминтон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Скалолазание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ориентирование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Гиревой спорт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туризм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Каратэ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теннис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135" y="221381"/>
            <a:ext cx="11649818" cy="62150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81513" y="586378"/>
            <a:ext cx="787293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Спасибо за</a:t>
            </a:r>
          </a:p>
          <a:p>
            <a:pPr algn="ctr"/>
            <a:r>
              <a:rPr lang="ru-RU" sz="7200" b="1" i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r>
              <a:rPr lang="ru-RU" sz="7200" b="1" i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нимание!</a:t>
            </a:r>
            <a:endParaRPr lang="ru-RU" sz="7200" b="1" i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843"/>
          <a:stretch/>
        </p:blipFill>
        <p:spPr>
          <a:xfrm flipH="1">
            <a:off x="617516" y="2499227"/>
            <a:ext cx="8383980" cy="4198456"/>
          </a:xfrm>
          <a:prstGeom prst="rect">
            <a:avLst/>
          </a:prstGeom>
        </p:spPr>
      </p:pic>
      <p:pic>
        <p:nvPicPr>
          <p:cNvPr id="7" name="Picture 2" descr="https://avatars.mds.yandex.net/get-entity_search/1714932/354181697/S600xU_2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4" y="397165"/>
            <a:ext cx="1471840" cy="18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753" y="133003"/>
            <a:ext cx="11665131" cy="63721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04" y="3494710"/>
            <a:ext cx="6926283" cy="34631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8008" y="336884"/>
            <a:ext cx="1126330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виды 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виды спорта, включенные в программы Олимпийских игр,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игр, а также иные виды спорта, развиваемые субъектами Российской Федерации на своих территориях с учетом сложившихся исторических традиций развития спорта высших достижений, представительства спортсменов от субъектов Российской Федерации в составах спортивных сборных команд Российской Федерации по видам спорта и участия данных команд во всероссийских и в Международных официальных спортивных мероприятиях.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базовые виды спорта для Псковской области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утверждены.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видов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утвержден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 спорта РФ от 25 июня 2018 г. N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 "О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утверждения перечня базовых видов спорта"</a:t>
            </a:r>
            <a:endParaRPr lang="ru-RU" sz="2000" b="1" i="1" cap="none" spc="0" dirty="0" smtClean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8" y="125432"/>
            <a:ext cx="12011891" cy="6651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7111" y="79776"/>
            <a:ext cx="10515600" cy="6665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КРИТЕРИИ БАЗОВЫХ ВИДОВ СПОРТА ЗА 2023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990214"/>
              </p:ext>
            </p:extLst>
          </p:nvPr>
        </p:nvGraphicFramePr>
        <p:xfrm>
          <a:off x="234803" y="553105"/>
          <a:ext cx="11461204" cy="6111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874">
                  <a:extLst>
                    <a:ext uri="{9D8B030D-6E8A-4147-A177-3AD203B41FA5}">
                      <a16:colId xmlns:a16="http://schemas.microsoft.com/office/drawing/2014/main" val="84000070"/>
                    </a:ext>
                  </a:extLst>
                </a:gridCol>
                <a:gridCol w="860603">
                  <a:extLst>
                    <a:ext uri="{9D8B030D-6E8A-4147-A177-3AD203B41FA5}">
                      <a16:colId xmlns:a16="http://schemas.microsoft.com/office/drawing/2014/main" val="232714973"/>
                    </a:ext>
                  </a:extLst>
                </a:gridCol>
                <a:gridCol w="1112945">
                  <a:extLst>
                    <a:ext uri="{9D8B030D-6E8A-4147-A177-3AD203B41FA5}">
                      <a16:colId xmlns:a16="http://schemas.microsoft.com/office/drawing/2014/main" val="1783040187"/>
                    </a:ext>
                  </a:extLst>
                </a:gridCol>
                <a:gridCol w="851253">
                  <a:extLst>
                    <a:ext uri="{9D8B030D-6E8A-4147-A177-3AD203B41FA5}">
                      <a16:colId xmlns:a16="http://schemas.microsoft.com/office/drawing/2014/main" val="86068538"/>
                    </a:ext>
                  </a:extLst>
                </a:gridCol>
                <a:gridCol w="880853">
                  <a:extLst>
                    <a:ext uri="{9D8B030D-6E8A-4147-A177-3AD203B41FA5}">
                      <a16:colId xmlns:a16="http://schemas.microsoft.com/office/drawing/2014/main" val="1664326207"/>
                    </a:ext>
                  </a:extLst>
                </a:gridCol>
                <a:gridCol w="820105">
                  <a:extLst>
                    <a:ext uri="{9D8B030D-6E8A-4147-A177-3AD203B41FA5}">
                      <a16:colId xmlns:a16="http://schemas.microsoft.com/office/drawing/2014/main" val="3889332827"/>
                    </a:ext>
                  </a:extLst>
                </a:gridCol>
                <a:gridCol w="708732">
                  <a:extLst>
                    <a:ext uri="{9D8B030D-6E8A-4147-A177-3AD203B41FA5}">
                      <a16:colId xmlns:a16="http://schemas.microsoft.com/office/drawing/2014/main" val="995939128"/>
                    </a:ext>
                  </a:extLst>
                </a:gridCol>
                <a:gridCol w="951725">
                  <a:extLst>
                    <a:ext uri="{9D8B030D-6E8A-4147-A177-3AD203B41FA5}">
                      <a16:colId xmlns:a16="http://schemas.microsoft.com/office/drawing/2014/main" val="2482553586"/>
                    </a:ext>
                  </a:extLst>
                </a:gridCol>
                <a:gridCol w="850478">
                  <a:extLst>
                    <a:ext uri="{9D8B030D-6E8A-4147-A177-3AD203B41FA5}">
                      <a16:colId xmlns:a16="http://schemas.microsoft.com/office/drawing/2014/main" val="3588537335"/>
                    </a:ext>
                  </a:extLst>
                </a:gridCol>
                <a:gridCol w="672636">
                  <a:extLst>
                    <a:ext uri="{9D8B030D-6E8A-4147-A177-3AD203B41FA5}">
                      <a16:colId xmlns:a16="http://schemas.microsoft.com/office/drawing/2014/main" val="2903632785"/>
                    </a:ext>
                  </a:extLst>
                </a:gridCol>
              </a:tblGrid>
              <a:tr h="345578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Вид спорта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Бокс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Велосипедный спорт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Гребной спорт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Легкая атлетика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Плавание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Самбо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Стрельба из лука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Тхэквондо ИТФ</a:t>
                      </a:r>
                      <a:endParaRPr lang="ru-RU" sz="11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Футбол </a:t>
                      </a:r>
                      <a:endParaRPr lang="ru-RU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429270"/>
                  </a:ext>
                </a:extLst>
              </a:tr>
              <a:tr h="3630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95365"/>
                  </a:ext>
                </a:extLst>
              </a:tr>
              <a:tr h="345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Наличие на территории субъекта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610490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 Рост или сохранение общего количества занимающихся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10031"/>
                  </a:ext>
                </a:extLst>
              </a:tr>
              <a:tr h="345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 Рост или сохранение на СП (спортивной подготовке)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3858"/>
                  </a:ext>
                </a:extLst>
              </a:tr>
              <a:tr h="345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Рост или сохранение на этапах ССМ и ВСМ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98850"/>
                  </a:ext>
                </a:extLst>
              </a:tr>
              <a:tr h="5759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 Наличие штатных тренеров 70% (или)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50% для адаптивного</a:t>
                      </a:r>
                      <a:r>
                        <a:rPr lang="ru-RU" sz="1200" baseline="0" dirty="0" smtClean="0"/>
                        <a:t> спорта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25355"/>
                  </a:ext>
                </a:extLst>
              </a:tr>
              <a:tr h="345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 Наличие в субъекте спортивного объекта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16935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 100% на этапе ВСМ включенных</a:t>
                      </a:r>
                      <a:r>
                        <a:rPr lang="ru-RU" sz="1200" baseline="0" dirty="0" smtClean="0"/>
                        <a:t> в списки</a:t>
                      </a:r>
                      <a:r>
                        <a:rPr lang="ru-RU" sz="1200" dirty="0" smtClean="0"/>
                        <a:t> сборной команды области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453"/>
                  </a:ext>
                </a:extLst>
              </a:tr>
              <a:tr h="4452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8. Наличие</a:t>
                      </a:r>
                      <a:r>
                        <a:rPr lang="ru-RU" sz="1200" baseline="0" dirty="0" smtClean="0"/>
                        <a:t> лиц, включенных в список </a:t>
                      </a:r>
                      <a:r>
                        <a:rPr lang="ru-RU" sz="1200" dirty="0" smtClean="0"/>
                        <a:t>сборной команды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04421"/>
                  </a:ext>
                </a:extLst>
              </a:tr>
              <a:tr h="3455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9. Наличие призеров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41242"/>
                  </a:ext>
                </a:extLst>
              </a:tr>
              <a:tr h="5759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 Звания/разряды 90% или 70% (для адаптивного спорта) от всех лиц на СП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НП 96,6%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НП 164%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НП 108%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НП 123%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НП 108%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36007"/>
                  </a:ext>
                </a:extLst>
              </a:tr>
              <a:tr h="5759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 Рост или сохранение званий/разрядов на СП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21г-8 22г-7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21г-8</a:t>
                      </a:r>
                    </a:p>
                    <a:p>
                      <a:pPr algn="ctr"/>
                      <a:r>
                        <a:rPr lang="ru-RU" sz="1200" dirty="0" smtClean="0"/>
                        <a:t>22г-5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21г-2</a:t>
                      </a:r>
                    </a:p>
                    <a:p>
                      <a:pPr algn="ctr"/>
                      <a:r>
                        <a:rPr lang="ru-RU" sz="1200" dirty="0" smtClean="0"/>
                        <a:t>22г-1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21г-12</a:t>
                      </a:r>
                    </a:p>
                    <a:p>
                      <a:pPr algn="ctr"/>
                      <a:r>
                        <a:rPr lang="ru-RU" sz="1200" dirty="0" smtClean="0"/>
                        <a:t>22г-11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95606"/>
                  </a:ext>
                </a:extLst>
              </a:tr>
              <a:tr h="5759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 Участие во 2 или 3 этапе Спартакиады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30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0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125432"/>
            <a:ext cx="11881262" cy="66512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7111" y="79776"/>
            <a:ext cx="10515600" cy="6665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КРИТЕРИИ БАЗОВЫХ ВИДОВ СПОРТА ЗА 2024 год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50615"/>
              </p:ext>
            </p:extLst>
          </p:nvPr>
        </p:nvGraphicFramePr>
        <p:xfrm>
          <a:off x="432261" y="604249"/>
          <a:ext cx="10874893" cy="630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147">
                  <a:extLst>
                    <a:ext uri="{9D8B030D-6E8A-4147-A177-3AD203B41FA5}">
                      <a16:colId xmlns:a16="http://schemas.microsoft.com/office/drawing/2014/main" val="84000070"/>
                    </a:ext>
                  </a:extLst>
                </a:gridCol>
                <a:gridCol w="1254968">
                  <a:extLst>
                    <a:ext uri="{9D8B030D-6E8A-4147-A177-3AD203B41FA5}">
                      <a16:colId xmlns:a16="http://schemas.microsoft.com/office/drawing/2014/main" val="232714973"/>
                    </a:ext>
                  </a:extLst>
                </a:gridCol>
                <a:gridCol w="1594548">
                  <a:extLst>
                    <a:ext uri="{9D8B030D-6E8A-4147-A177-3AD203B41FA5}">
                      <a16:colId xmlns:a16="http://schemas.microsoft.com/office/drawing/2014/main" val="1783040187"/>
                    </a:ext>
                  </a:extLst>
                </a:gridCol>
                <a:gridCol w="1269733">
                  <a:extLst>
                    <a:ext uri="{9D8B030D-6E8A-4147-A177-3AD203B41FA5}">
                      <a16:colId xmlns:a16="http://schemas.microsoft.com/office/drawing/2014/main" val="86068538"/>
                    </a:ext>
                  </a:extLst>
                </a:gridCol>
                <a:gridCol w="1284497">
                  <a:extLst>
                    <a:ext uri="{9D8B030D-6E8A-4147-A177-3AD203B41FA5}">
                      <a16:colId xmlns:a16="http://schemas.microsoft.com/office/drawing/2014/main" val="1664326207"/>
                    </a:ext>
                  </a:extLst>
                </a:gridCol>
              </a:tblGrid>
              <a:tr h="330887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Вид спорта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Бокс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Велосипедный спорт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Гребной спорт</a:t>
                      </a:r>
                      <a:endParaRPr lang="ru-RU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Стрельба из лука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429270"/>
                  </a:ext>
                </a:extLst>
              </a:tr>
              <a:tr h="33088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Критерий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95365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Наличие на территории субъекта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610490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 Рост или сохранение общего количества занимающихся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810031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Рост или сохранение на СП (спортивной подготовке)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3858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4. Рост или сохранение на этапах ССМ и ВСМ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98850"/>
                  </a:ext>
                </a:extLst>
              </a:tr>
              <a:tr h="622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5. Наличие штатных тренеров 70% (или)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50% для адаптивного</a:t>
                      </a:r>
                      <a:r>
                        <a:rPr lang="ru-RU" sz="1600" baseline="0" dirty="0" smtClean="0"/>
                        <a:t> спорта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 </a:t>
                      </a:r>
                    </a:p>
                    <a:p>
                      <a:pPr algn="ctr"/>
                      <a:r>
                        <a:rPr lang="ru-RU" sz="1600" dirty="0" smtClean="0"/>
                        <a:t>(66,6</a:t>
                      </a:r>
                      <a:r>
                        <a:rPr lang="ru-RU" sz="1600" baseline="0" dirty="0" smtClean="0"/>
                        <a:t> %)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25355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 Проведение соревнований в Псковской</a:t>
                      </a:r>
                      <a:r>
                        <a:rPr lang="ru-RU" sz="1600" baseline="0" dirty="0" smtClean="0"/>
                        <a:t> области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16935"/>
                  </a:ext>
                </a:extLst>
              </a:tr>
              <a:tr h="5630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 100% на этапе ВСМ включенных</a:t>
                      </a:r>
                      <a:r>
                        <a:rPr lang="ru-RU" sz="1600" baseline="0" dirty="0" smtClean="0"/>
                        <a:t> в списки</a:t>
                      </a:r>
                      <a:r>
                        <a:rPr lang="ru-RU" sz="1600" dirty="0" smtClean="0"/>
                        <a:t> сборной команды области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453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 Наличие</a:t>
                      </a:r>
                      <a:r>
                        <a:rPr lang="ru-RU" sz="1600" baseline="0" dirty="0" smtClean="0"/>
                        <a:t> лиц, включенных в список </a:t>
                      </a:r>
                      <a:r>
                        <a:rPr lang="ru-RU" sz="1600" dirty="0" smtClean="0"/>
                        <a:t>сборной команды РФ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04421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9. Наличие призеров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41242"/>
                  </a:ext>
                </a:extLst>
              </a:tr>
              <a:tr h="3597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 Звания/разряды 90% или 70% (для адаптивного спорта) от всех лиц на СП (без НП)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36007"/>
                  </a:ext>
                </a:extLst>
              </a:tr>
              <a:tr h="3556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 Рост или сохранение званий/разрядов на СП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295606"/>
                  </a:ext>
                </a:extLst>
              </a:tr>
              <a:tr h="3812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12. Участие во 2 или 3 этапе Спартакиады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309159"/>
                  </a:ext>
                </a:extLst>
              </a:tr>
              <a:tr h="55147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13. Наличие аккредитованной федерации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27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6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137" y="163629"/>
            <a:ext cx="11572816" cy="640648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3494710"/>
            <a:ext cx="6926283" cy="3463142"/>
          </a:xfrm>
          <a:prstGeom prst="rect">
            <a:avLst/>
          </a:prstGeom>
          <a:noFill/>
        </p:spPr>
      </p:pic>
      <p:pic>
        <p:nvPicPr>
          <p:cNvPr id="1026" name="Picture 2" descr="РАА «РУСАДА» организует вебинары для спортсменов, состоящих в  регистрируемом и расширенном пулах тестирования | ПКР | Паралимпийский  комитет Росс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b="15003"/>
          <a:stretch/>
        </p:blipFill>
        <p:spPr bwMode="auto">
          <a:xfrm>
            <a:off x="8744585" y="4884707"/>
            <a:ext cx="3447415" cy="16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1513" y="586378"/>
            <a:ext cx="78729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АНТИДОПИНГ</a:t>
            </a:r>
            <a:endParaRPr lang="ru-RU" sz="7200" b="1" i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2029" y="2068150"/>
            <a:ext cx="76787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Важные факты</a:t>
            </a:r>
          </a:p>
          <a:p>
            <a:r>
              <a:rPr lang="ru-RU" sz="44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и основные моменты</a:t>
            </a:r>
            <a:endParaRPr lang="ru-RU" sz="44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2" descr="https://avatars.mds.yandex.net/get-entity_search/1714932/354181697/S600xU_2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4" y="397165"/>
            <a:ext cx="1471840" cy="18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" y="259080"/>
            <a:ext cx="4892040" cy="3190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3360" y="3559538"/>
            <a:ext cx="4892040" cy="31577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34000" y="259080"/>
            <a:ext cx="6583680" cy="645824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634" y="149182"/>
            <a:ext cx="25059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такое</a:t>
            </a:r>
          </a:p>
          <a:p>
            <a:r>
              <a:rPr lang="ru-RU" sz="44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ВАДА?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634" y="1485833"/>
            <a:ext cx="4666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Всемирное антидопинговое агентство (ВАДА) – это международная независимая организация, созданная в 1999 году для продвижения, координации и мониторинга борьбы с допингом в спорте.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634" y="3503549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такое</a:t>
            </a:r>
          </a:p>
          <a:p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РУСАДА</a:t>
            </a:r>
            <a:r>
              <a:rPr lang="ru-RU" sz="44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" y="4778330"/>
            <a:ext cx="4774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Российское антидопинговое агентство РУСАДА – антидопинговое агентство, основная миссия которого состоит в защите фундаментального права спортсменов на участие в соревнованиях, свободных от допинга.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9182"/>
            <a:ext cx="4308290" cy="44761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28683" y="2963633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такое</a:t>
            </a:r>
          </a:p>
          <a:p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ДОПИНГ</a:t>
            </a:r>
            <a:r>
              <a:rPr lang="ru-RU" sz="4400" b="1" cap="none" spc="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8683" y="4571778"/>
            <a:ext cx="2354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ДОПИНГ – это нарушение одного или нескольких антидопинговых правил.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125432"/>
            <a:ext cx="11881262" cy="65681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109" y="125432"/>
            <a:ext cx="1163148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ТРЕБОВАНИЯ ПО АНТИДОПИНГУ </a:t>
            </a:r>
          </a:p>
          <a:p>
            <a:pPr algn="ctr"/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 СПОРТИВНЫМ ШКОЛАМ</a:t>
            </a:r>
            <a:endParaRPr lang="ru-RU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09" y="1571982"/>
            <a:ext cx="116314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информационно-образовательных мероприятий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антидопинговой тематике в соответствии с требованиями Федерального закона от 04.12.2007 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329-ФЗ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24.07.2024)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культуре и спорте в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закон от 30 апреля 2021 г. N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127-ФЗ "О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"О физической культуре и спорте в Российской Федерации" и Федеральный закон "Об образовании в Российской Федерации"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рекомендациями РУСАДА. 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лиц за организацию работы по предотвращению допинга в спорте и борьбе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 курсов повышения квалификации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лиц, ответственных за организацию работы по предотвращению допинга в спорте и борьбе с ним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раздела «Антидопинг» на официальном сайте учреждения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(его нужно разработать и постоянно актуализировать в соответствии с рекомендациями РАА «РУСАДА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предотвращению допинга в спорте и борьбе с 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обучающимися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доведению до сведения обучающихся информации о последствиях допинга в спорте для здоровья спортсменов, об ответственности за нарушение антидопинговых правил;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с локальными нормативными актами, связанными с осуществлением спортивной подготовки, а также с антидопинговыми правилами по соответствующим виду или видам спорта;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прохождение дистанционной антидопинговой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course.rusada.ru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дальнейшим получением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антидопингового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сертификата всеми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спортсменами 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Первенствах и Чемпионатах России, международных соревнованиях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персоналом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а также специалистами, работающими со спортсменами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тренерами;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специалиста, ответственного за организацию антидопингового обеспечения в Псковской области, обо всех случаях нарушений антидопинговых правил и применённых санкциях к спортсменам и персоналу школы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5728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259080"/>
            <a:ext cx="11668298" cy="64582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1436" y="611403"/>
            <a:ext cx="10542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НАРУШЕНИЕ АНТИДОПИНГОВЫХ ПРАВИЛ: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63" y="1312129"/>
            <a:ext cx="8217725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запрещенной субстанции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ее метаболитов, или маркеров в пробе, взятой у спортсмена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или попытка использования спортсменом запрещенной субстанции или запрещенного метода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Уклонение, отказ или неявка спортсмена на процедуру сдачи проб.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предоставления информации о местонахождении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попытка фальсификации в любой составляющей допинг-контроля.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запрещенной субстанцией или запрещенным методом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попытка распространения любой запрещенной субстанции или запрещенного метода.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или попытка назначения любому спортсмену в субстанции или метода, запрещенного в соответствующий период (соревновательный или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внесоревновательный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Соучастие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поощрение, способствование, подстрекательство, вступление в сговор, сокрытие или любой другой вид намеренного соучастия или попытки соучастия, включая нарушение или попытку нарушения антидопинговых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правил)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спортсмена или иного лица, находящегося под юрисдикцией антидопинговой организации в профессиональном или связанном со спортом качестве, с любым персоналом спортсмена, отбывающего срок дисквалифицирован за нарушение антидопинговых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правил)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Спортсмена или иного Лица, направленные на воспрепятствование или преследование за предоставление информации уполномоченными органами.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8981" y="2253254"/>
            <a:ext cx="3049287" cy="455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125432"/>
            <a:ext cx="8952016" cy="65681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8071" y="301491"/>
            <a:ext cx="82525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МЕТОДИЧЕСКИЕ МАТЕРИАЛЫ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78404" y="125431"/>
            <a:ext cx="2733304" cy="65681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84498" y="1162009"/>
            <a:ext cx="8784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памятками, брошюрами можно по ссылке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://rusada.ru/education/materials/index.php?sphrase_id=374976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37" y="2122664"/>
            <a:ext cx="5847186" cy="44984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00804" y="301491"/>
            <a:ext cx="32618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КОНТАКТЫ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00087" y="1348468"/>
            <a:ext cx="25017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hlinkClick r:id="rId3"/>
              </a:rPr>
              <a:t>www.rusada.ru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hlinkClick r:id="rId4"/>
              </a:rPr>
              <a:t>rusada@rusada.ru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тел.: +7 (495) 788 40 60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Горячая линия: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8 800 770 03 32 (бесплатно по РФ)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8 965 327 16 78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Проверить препарат: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list.rusada.ru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Обучение: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rusada.triagonal.net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125284, </a:t>
            </a:r>
            <a:r>
              <a:rPr lang="ru-RU" b="1" dirty="0" err="1" smtClean="0">
                <a:solidFill>
                  <a:srgbClr val="002060"/>
                </a:solidFill>
              </a:rPr>
              <a:t>г.Москва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ул.Беговая</a:t>
            </a:r>
            <a:r>
              <a:rPr lang="ru-RU" b="1" dirty="0" smtClean="0">
                <a:solidFill>
                  <a:srgbClr val="002060"/>
                </a:solidFill>
              </a:rPr>
              <a:t>, д.6А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442</TotalTime>
  <Words>860</Words>
  <Application>Microsoft Office PowerPoint</Application>
  <PresentationFormat>Широкоэкранный</PresentationFormat>
  <Paragraphs>293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КРИТЕРИИ БАЗОВЫХ ВИДОВ СПОРТА ЗА 2023 год</vt:lpstr>
      <vt:lpstr>КРИТЕРИИ БАЗОВЫХ ВИДОВ СПОРТА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Форум «Россия – спортивная держава»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ВИДОВ СПОРТА С НЕВЫСОКОЙ СТОИМОСТЬЮ СПОРТИВНОЙ ЭКИПИРОВКИ, СПОРТИВНОГО ИНВЕНТАРЯ И ОБОРУДОВАНИЯ, ЭКСПЛУАТАЦИИ ОБЪЕКТОВ СПОРТА И СПОРТИВНЫХ СООРУЖЕНИЙ</vt:lpstr>
      <vt:lpstr>Презентация PowerPoint</vt:lpstr>
    </vt:vector>
  </TitlesOfParts>
  <Company>CIT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53</cp:revision>
  <dcterms:created xsi:type="dcterms:W3CDTF">2020-12-18T06:15:55Z</dcterms:created>
  <dcterms:modified xsi:type="dcterms:W3CDTF">2024-11-13T13:24:30Z</dcterms:modified>
</cp:coreProperties>
</file>