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36"/>
  </p:notesMasterIdLst>
  <p:handoutMasterIdLst>
    <p:handoutMasterId r:id="rId37"/>
  </p:handoutMasterIdLst>
  <p:sldIdLst>
    <p:sldId id="303" r:id="rId5"/>
    <p:sldId id="270" r:id="rId6"/>
    <p:sldId id="272" r:id="rId7"/>
    <p:sldId id="306" r:id="rId8"/>
    <p:sldId id="328" r:id="rId9"/>
    <p:sldId id="263" r:id="rId10"/>
    <p:sldId id="264" r:id="rId11"/>
    <p:sldId id="271" r:id="rId12"/>
    <p:sldId id="273" r:id="rId13"/>
    <p:sldId id="309" r:id="rId14"/>
    <p:sldId id="323" r:id="rId15"/>
    <p:sldId id="308" r:id="rId16"/>
    <p:sldId id="310" r:id="rId17"/>
    <p:sldId id="322" r:id="rId18"/>
    <p:sldId id="329" r:id="rId19"/>
    <p:sldId id="311" r:id="rId20"/>
    <p:sldId id="312" r:id="rId21"/>
    <p:sldId id="314" r:id="rId22"/>
    <p:sldId id="324" r:id="rId23"/>
    <p:sldId id="304" r:id="rId24"/>
    <p:sldId id="315" r:id="rId25"/>
    <p:sldId id="316" r:id="rId26"/>
    <p:sldId id="313" r:id="rId27"/>
    <p:sldId id="327" r:id="rId28"/>
    <p:sldId id="269" r:id="rId29"/>
    <p:sldId id="265" r:id="rId30"/>
    <p:sldId id="257" r:id="rId31"/>
    <p:sldId id="325" r:id="rId32"/>
    <p:sldId id="326" r:id="rId33"/>
    <p:sldId id="318" r:id="rId34"/>
    <p:sldId id="266" r:id="rId35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9B1E27C-0FA4-435C-9BEC-A6A14ABE85FB}">
          <p14:sldIdLst>
            <p14:sldId id="303"/>
            <p14:sldId id="270"/>
            <p14:sldId id="272"/>
            <p14:sldId id="306"/>
            <p14:sldId id="328"/>
            <p14:sldId id="263"/>
            <p14:sldId id="264"/>
            <p14:sldId id="271"/>
            <p14:sldId id="273"/>
            <p14:sldId id="309"/>
            <p14:sldId id="323"/>
            <p14:sldId id="308"/>
            <p14:sldId id="310"/>
            <p14:sldId id="322"/>
            <p14:sldId id="329"/>
            <p14:sldId id="311"/>
            <p14:sldId id="312"/>
            <p14:sldId id="314"/>
            <p14:sldId id="324"/>
          </p14:sldIdLst>
        </p14:section>
        <p14:section name="Раздел без заголовка" id="{D2BDD03A-5036-4412-87BF-C275AAE7DA23}">
          <p14:sldIdLst>
            <p14:sldId id="304"/>
            <p14:sldId id="315"/>
            <p14:sldId id="316"/>
            <p14:sldId id="313"/>
            <p14:sldId id="327"/>
            <p14:sldId id="269"/>
            <p14:sldId id="265"/>
            <p14:sldId id="257"/>
            <p14:sldId id="325"/>
            <p14:sldId id="326"/>
            <p14:sldId id="318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6CB2"/>
    <a:srgbClr val="74B7D2"/>
    <a:srgbClr val="D9E4FB"/>
    <a:srgbClr val="52A5C7"/>
    <a:srgbClr val="44609E"/>
    <a:srgbClr val="3B7AB2"/>
    <a:srgbClr val="00BC55"/>
    <a:srgbClr val="3B94B7"/>
    <a:srgbClr val="F3B403"/>
    <a:srgbClr val="3B8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6" autoAdjust="0"/>
    <p:restoredTop sz="94269" autoAdjust="0"/>
  </p:normalViewPr>
  <p:slideViewPr>
    <p:cSldViewPr snapToGrid="0">
      <p:cViewPr varScale="1">
        <p:scale>
          <a:sx n="108" d="100"/>
          <a:sy n="108" d="100"/>
        </p:scale>
        <p:origin x="139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5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F68E2-8283-46B6-8FBF-264D443BE556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6C573-8121-487C-B7E4-735E1C5AD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7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601286" y="1889398"/>
            <a:ext cx="7004052" cy="819125"/>
          </a:xfrm>
          <a:prstGeom prst="rect">
            <a:avLst/>
          </a:prstGeom>
          <a:ln w="76200">
            <a:noFill/>
          </a:ln>
          <a:effectLst/>
        </p:spPr>
        <p:txBody>
          <a:bodyPr anchor="ctr"/>
          <a:lstStyle>
            <a:lvl1pPr algn="ctr">
              <a:defRPr sz="4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Введите 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2302" y="3810220"/>
            <a:ext cx="4681603" cy="1655762"/>
          </a:xfrm>
          <a:prstGeom prst="rect">
            <a:avLst/>
          </a:prstGeom>
          <a:ln>
            <a:noFill/>
          </a:ln>
          <a:effectLst/>
        </p:spPr>
        <p:txBody>
          <a:bodyPr/>
          <a:lstStyle>
            <a:lvl1pPr marL="0" indent="0" algn="ctr">
              <a:buNone/>
              <a:defRPr sz="1800" b="0">
                <a:solidFill>
                  <a:srgbClr val="557299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16478" y="1628383"/>
            <a:ext cx="5073041" cy="2605413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600" b="0">
                <a:solidFill>
                  <a:srgbClr val="557299"/>
                </a:solidFill>
                <a:latin typeface="Arial" panose="020B0604020202020204" pitchFamily="34" charset="0"/>
                <a:ea typeface="Roboto Cn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Введите сюда текст поздравления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213013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266F5C-A40C-6907-C9DB-B34B3437E83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EE6C32-107D-4003-9BC5-B61F783B2F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0012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4728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848072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984" y="1971234"/>
            <a:ext cx="1302435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848072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8600985" y="609600"/>
            <a:ext cx="1302435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43743" y="753228"/>
            <a:ext cx="782028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7018" y="2336873"/>
            <a:ext cx="2494403" cy="576262"/>
          </a:xfrm>
        </p:spPr>
        <p:txBody>
          <a:bodyPr anchor="b">
            <a:noAutofit/>
          </a:bodyPr>
          <a:lstStyle>
            <a:lvl1pPr marL="0" indent="0">
              <a:buNone/>
              <a:defRPr sz="1950" b="0">
                <a:solidFill>
                  <a:schemeClr val="tx1"/>
                </a:soli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52762" y="3022674"/>
            <a:ext cx="2477883" cy="2913513"/>
          </a:xfrm>
        </p:spPr>
        <p:txBody>
          <a:bodyPr anchor="t">
            <a:normAutofit/>
          </a:bodyPr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14270" y="2336873"/>
            <a:ext cx="2488883" cy="576262"/>
          </a:xfrm>
        </p:spPr>
        <p:txBody>
          <a:bodyPr anchor="b">
            <a:noAutofit/>
          </a:bodyPr>
          <a:lstStyle>
            <a:lvl1pPr marL="0" indent="0">
              <a:buNone/>
              <a:defRPr sz="1950" b="0">
                <a:solidFill>
                  <a:schemeClr val="tx1"/>
                </a:soli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05694" y="3022674"/>
            <a:ext cx="2488883" cy="2913513"/>
          </a:xfrm>
        </p:spPr>
        <p:txBody>
          <a:bodyPr anchor="t">
            <a:normAutofit/>
          </a:bodyPr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69627" y="2336873"/>
            <a:ext cx="2494395" cy="576262"/>
          </a:xfrm>
        </p:spPr>
        <p:txBody>
          <a:bodyPr anchor="b">
            <a:noAutofit/>
          </a:bodyPr>
          <a:lstStyle>
            <a:lvl1pPr marL="0" indent="0">
              <a:buNone/>
              <a:defRPr sz="1950" b="0">
                <a:solidFill>
                  <a:schemeClr val="tx1"/>
                </a:soli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69627" y="3022674"/>
            <a:ext cx="249439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81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848072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984" y="5929622"/>
            <a:ext cx="1302435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848072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600985" y="4567988"/>
            <a:ext cx="1302435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761" y="609597"/>
            <a:ext cx="7811260" cy="3592750"/>
          </a:xfrm>
        </p:spPr>
        <p:txBody>
          <a:bodyPr anchor="ctr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762" y="4711616"/>
            <a:ext cx="7811260" cy="1090789"/>
          </a:xfrm>
        </p:spPr>
        <p:txBody>
          <a:bodyPr anchor="ctr"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7682" y="4711616"/>
            <a:ext cx="937748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7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3728" y="4435127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5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099304" y="4434040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6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099304" y="5295164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7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3728" y="5295164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 baseline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</p:spTree>
    <p:extLst>
      <p:ext uri="{BB962C8B-B14F-4D97-AF65-F5344CB8AC3E}">
        <p14:creationId xmlns:p14="http://schemas.microsoft.com/office/powerpoint/2010/main" val="188923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2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4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512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5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6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7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129771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3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6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512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7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8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330431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4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6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512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7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8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101707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5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6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512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7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8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62433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6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6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4040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7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8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147560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7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6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512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7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8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106955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8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7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512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8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40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16516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20" r:id="rId2"/>
    <p:sldLayoutId id="2147483721" r:id="rId3"/>
    <p:sldLayoutId id="2147483716" r:id="rId4"/>
    <p:sldLayoutId id="2147483715" r:id="rId5"/>
    <p:sldLayoutId id="2147483714" r:id="rId6"/>
    <p:sldLayoutId id="2147483712" r:id="rId7"/>
    <p:sldLayoutId id="2147483710" r:id="rId8"/>
    <p:sldLayoutId id="2147483709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hyperlink" Target="consultantplus://offline/ref=29441A2133F9F10F11CD25B0F4544F13EDC54DCB8EA9E280F0D212EA3BAE6024394090EE70E7AFA364142012221915261B717603AC1B5E72X4p7M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86A5A6A442A953016F9211BC962FF30F5B3D912A339BA4F0325C3AF34D5FCE30695977D485C56660E0033E3B8BFC550D6C874EE698sA08J" TargetMode="Externa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hyperlink" Target="consultantplus://offline/ref=29441A2133F9F10F11CD25B0F4544F13EDC54DCB8EA9E280F0D212EA3BAE6024394090EE70E7AFA364142012221915261B717603AC1B5E72X4p7M" TargetMode="Externa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hyperlink" Target="consultantplus://offline/ref=B4E9977472FB69FC3EFA465BF4A91CA232BE59E4882D26ACCB8E1475690AAD03A9F7F42840806BB3168C163036A4826AC429CCC18B6C0BC5A5d4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hyperlink" Target="consultantplus://offline/ref=B4E9977472FB69FC3EFA465BF4A91CA235B656EE892E26ACCB8E1475690AAD03A9F7F42840806BB4158C163036A4826AC429CCC18B6C0BC5A5d4M" TargetMode="External"/><Relationship Id="rId5" Type="http://schemas.openxmlformats.org/officeDocument/2006/relationships/hyperlink" Target="consultantplus://offline/ref=B4E9977472FB69FC3EFA465BF4A91CA232BC5BEF862F26ACCB8E1475690AAD03BBF7AC24428675B21799406170AFd2M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BED2D92F-78F3-8C9A-03BA-72205C19F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38" y="28576"/>
            <a:ext cx="8210550" cy="6212426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b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директоров учреждений </a:t>
            </a:r>
            <a:b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</a:t>
            </a:r>
            <a:b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спортивной направленности</a:t>
            </a:r>
            <a:b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Официальный сайт образовательной организации </a:t>
            </a:r>
            <a:b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выполнение требований законодательства </a:t>
            </a:r>
            <a:b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размещению информации на нем</a:t>
            </a:r>
            <a:b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С.Н. Михайлина, консультант о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тдела контроля </a:t>
            </a:r>
            <a:b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исполнением законодательства в сфере образования</a:t>
            </a:r>
            <a:r>
              <a:rPr lang="ru-RU" alt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образованию Псковской области</a:t>
            </a:r>
            <a:br>
              <a:rPr lang="ru-RU" alt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800" dirty="0">
                <a:solidFill>
                  <a:srgbClr val="FF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800" dirty="0">
                <a:solidFill>
                  <a:srgbClr val="FF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800" dirty="0">
                <a:solidFill>
                  <a:srgbClr val="FF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Дедовичи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ноября 2023 года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01286" y="251671"/>
            <a:ext cx="7004052" cy="931178"/>
          </a:xfrm>
        </p:spPr>
        <p:txBody>
          <a:bodyPr>
            <a:noAutofit/>
          </a:bodyPr>
          <a:lstStyle/>
          <a:p>
            <a:r>
              <a:rPr lang="ru-RU" sz="3200" dirty="0"/>
              <a:t>Подраздел «Основные сведения»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7171" y="1182849"/>
            <a:ext cx="9093666" cy="520956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77500" lnSpcReduction="20000"/>
          </a:bodyPr>
          <a:lstStyle/>
          <a:p>
            <a:pPr indent="3429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полном наименовании 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образовательной организации;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сокращенном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(при наличии) наименовании образовательной организации; </a:t>
            </a:r>
          </a:p>
          <a:p>
            <a:pPr indent="3429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дате создания образовательной организации;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учредителе (учредителях) образовательной организации;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наименовании </a:t>
            </a:r>
            <a:r>
              <a:rPr lang="ru-RU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представительств и филиалов 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образовательной организации (при наличии) (в том числе, находящихся за пределами Российской Федерации);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месте нахождения образовательной организации, ее представительств и филиалов (при наличии);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режиме и графике работы образовательной организации, ее представительств и филиалов (при наличии);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контактных телефонах образовательной организации, ее представительств и филиалов (при наличии);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адресах электронной почты образовательной организации, ее представительств и филиалов (при наличии);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Bef>
                <a:spcPts val="0"/>
              </a:spcBef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адресах официальных сайтов представительств и филиалов образовательной организации (при наличии) </a:t>
            </a:r>
          </a:p>
          <a:p>
            <a:pPr indent="342900" algn="just">
              <a:lnSpc>
                <a:spcPct val="107000"/>
              </a:lnSpc>
              <a:spcBef>
                <a:spcPts val="0"/>
              </a:spcBef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страницах в информационно-телекоммуникационной сети «Интернет»;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важно:</a:t>
            </a:r>
          </a:p>
          <a:p>
            <a:pPr algn="just"/>
            <a:r>
              <a:rPr lang="ru-RU" sz="1500" i="1" u="none" strike="noStrike" baseline="0" dirty="0">
                <a:cs typeface="Times New Roman" panose="02020603050405020304" pitchFamily="18" charset="0"/>
              </a:rPr>
              <a:t>- указать о наличии </a:t>
            </a:r>
            <a:r>
              <a:rPr lang="ru-RU" sz="1500" i="1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представительств и филиалов образовательной организации</a:t>
            </a:r>
            <a:r>
              <a:rPr lang="ru-RU" sz="2200" i="1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200" i="1" u="none" strike="noStrike" baseline="0" dirty="0"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30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01286" y="251671"/>
            <a:ext cx="7004052" cy="931178"/>
          </a:xfrm>
        </p:spPr>
        <p:txBody>
          <a:bodyPr>
            <a:noAutofit/>
          </a:bodyPr>
          <a:lstStyle/>
          <a:p>
            <a:r>
              <a:rPr lang="ru-RU" sz="3200" dirty="0"/>
              <a:t>Подраздел «Основные сведения»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7171" y="1182849"/>
            <a:ext cx="9093666" cy="520956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местах осуществления образовательной деятельности, 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числе, не указанных в приложении к лицензии 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осуществление образовательной деятельности. </a:t>
            </a:r>
          </a:p>
          <a:p>
            <a:pPr algn="just"/>
            <a:r>
              <a:rPr lang="ru-RU" sz="2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указываются в виде адреса места нахождения осуществления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деятельности, в том числе: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места образовательной деятельности </a:t>
            </a:r>
            <a:r>
              <a:rPr lang="ru-RU" sz="2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сетевой формы реализации образовательных программ;</a:t>
            </a:r>
          </a:p>
          <a:p>
            <a:pPr algn="just"/>
            <a:r>
              <a:rPr lang="ru-RU" sz="2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места проведения практики;</a:t>
            </a:r>
          </a:p>
          <a:p>
            <a:pPr algn="just"/>
            <a:r>
              <a:rPr lang="ru-RU" sz="2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места проведения практической подготовки обучающихся;</a:t>
            </a:r>
          </a:p>
          <a:p>
            <a:pPr algn="just"/>
            <a:r>
              <a:rPr lang="ru-RU" sz="2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места проведения государственной итоговой аттестации;</a:t>
            </a:r>
          </a:p>
          <a:p>
            <a:pPr algn="just"/>
            <a:r>
              <a:rPr lang="ru-RU" sz="2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места осуществления образовательной деятельности </a:t>
            </a:r>
            <a:br>
              <a:rPr lang="ru-RU" sz="2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дополнительным образовательным программам;</a:t>
            </a:r>
          </a:p>
          <a:p>
            <a:pPr algn="just"/>
            <a:r>
              <a:rPr lang="ru-RU" sz="2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 места осуществления образовательной деятельности по основным программам профессионального обучения.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(пример: сетевое взаимодействие. Приказ от 05.08.2020 Министерства науки и высшего образования  РФ № 882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Министерства просвещения РФ № 391 «Об организации и осуществления образовательной деятельности при сетевой форме реализации образовательных программ»</a:t>
            </a:r>
          </a:p>
        </p:txBody>
      </p:sp>
    </p:spTree>
    <p:extLst>
      <p:ext uri="{BB962C8B-B14F-4D97-AF65-F5344CB8AC3E}">
        <p14:creationId xmlns:p14="http://schemas.microsoft.com/office/powerpoint/2010/main" val="85504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01286" y="159392"/>
            <a:ext cx="7004052" cy="1098957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«Структура и органы управления образовательной организацией»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8448" y="1182848"/>
            <a:ext cx="9320169" cy="533539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pPr indent="3429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структуре и об органах управления образовательной организации с указанием наименований структурных подразделений (органов управления);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фамилиях, именах, отчествах (при наличии) и должностях руководителей структурных подразделений;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местах нахождения структурных подразделений (органов управления) образовательной организации (при наличии структурных подразделений (органов управления);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адресах официальных сайтов в информационно-телекоммуникационной сети «Интернет» структурных подразделений (органов управления) образовательной организации (при наличии официальных сайтов);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адресах электронной почты структурных подразделений (органов управления) образовательной организации (при наличии электронной почты);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о положениях о структурных подразделениях (об органах управления) образовательной организации с приложением указанных положений </a:t>
            </a:r>
          </a:p>
          <a:p>
            <a:pPr algn="just"/>
            <a:r>
              <a:rPr lang="ru-RU" sz="1800" u="sng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Важно:</a:t>
            </a:r>
          </a:p>
          <a:p>
            <a:pPr algn="just"/>
            <a:r>
              <a:rPr lang="ru-RU" sz="1300" i="1" kern="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ru-RU" sz="14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указывать наименования структурных подразделений и органов управления по </a:t>
            </a:r>
            <a:r>
              <a:rPr lang="ru-RU" sz="1300" i="1" kern="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Уставу;</a:t>
            </a:r>
            <a:endParaRPr lang="ru-RU" sz="1300" i="1" kern="0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i="1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-положения подписаны электронной подписью в соответствии с Федеральным законом </a:t>
            </a:r>
            <a:br>
              <a:rPr lang="ru-RU" sz="1300" i="1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300" i="1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от 6 апреля 2011 года № 63-ФЗ «Об электронной подписи»;</a:t>
            </a:r>
          </a:p>
          <a:p>
            <a:pPr algn="just"/>
            <a:r>
              <a:rPr lang="ru-RU" sz="1300" i="1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i="1" dirty="0">
                <a:latin typeface="Cambria" panose="02040503050406030204" pitchFamily="18" charset="0"/>
                <a:ea typeface="Cambria" panose="02040503050406030204" pitchFamily="18" charset="0"/>
              </a:rPr>
              <a:t>- термины: единоначалие, коллегиальность (часть 2 ст.26  № 273-ФЗ «Об образовании в Российской Федерации»)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18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01286" y="134224"/>
            <a:ext cx="6796094" cy="922789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«Документы»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6504" y="1340528"/>
            <a:ext cx="9311780" cy="504349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устав образовательной организации;</a:t>
            </a:r>
            <a:endParaRPr lang="ru-RU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внутреннего распорядка обучающихся;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внутреннего трудового распорядка;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результата самообследования 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 календарный год)</a:t>
            </a:r>
          </a:p>
          <a:p>
            <a:pPr marL="285750" indent="-285750">
              <a:buFontTx/>
              <a:buChar char="-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l">
              <a:buFontTx/>
              <a:buChar char="-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Отчета о результатах самообследования до 20 апреля текущего год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0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01286" y="134224"/>
            <a:ext cx="6796094" cy="922789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«Документы»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6504" y="964734"/>
            <a:ext cx="9311780" cy="541928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77500" lnSpcReduction="20000"/>
          </a:bodyPr>
          <a:lstStyle/>
          <a:p>
            <a:pPr indent="3429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-предписания органов, осуществляющих государственный контроль (надзор) в сфере образования, отчеты об исполнении таких предписаний (до подтверждения органом, осуществляющим государственный контроль (надзор) в сфере образования, исполнения предписания или признания его недействительным в установленном законом порядке) (при наличии);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-локальные нормативные акты образовательной организации по основным вопросам организации и осуществления образовательной деятельности, в том числе регламентирующие: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приема обучающихся;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 занятий обучающихся;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формы, периодичность и порядок текущего контроля успеваемости и промежуточной аттестации обучающихся;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и основания перевода, отчисления обучающихся;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оформления возникновения, приостановления и прекращения отношений между образовательной организацией и обучающимися и (или) родителями (законными представителями) несовершеннолетних обучающихся.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важно:</a:t>
            </a:r>
          </a:p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r>
              <a:rPr lang="ru-RU" sz="1500" i="1" u="none" strike="noStrike" baseline="0" dirty="0"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ru-RU" sz="1500" i="1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локальные нормативные акты образовательной организации размещаются в виде копий и электронных документов (в части документов, самостоятельно разрабатываемых и утверждаемых образовательной организацией), </a:t>
            </a:r>
            <a:r>
              <a:rPr lang="ru-RU" sz="1500" i="1" kern="0" dirty="0">
                <a:effectLst/>
                <a:ea typeface="Calibri" panose="020F0502020204030204" pitchFamily="34" charset="0"/>
              </a:rPr>
              <a:t> подписанные электронной подписью в соответствии с Федеральным законом от 6 апреля 2011 года № 63-ФЗ «Об электронной подписи».</a:t>
            </a:r>
            <a:endParaRPr lang="ru-RU" sz="1500" i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1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01286" y="134224"/>
            <a:ext cx="6796094" cy="922789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«Документы»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6504" y="964734"/>
            <a:ext cx="9311780" cy="541928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Отчета о результатах самообследования: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20 апреля текущего года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Отчета о результатах самообследования</a:t>
            </a:r>
          </a:p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оценка образовательной деятельности, </a:t>
            </a:r>
          </a:p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-системы управления организации, </a:t>
            </a:r>
          </a:p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-содержания и качества подготовки обучающихся, </a:t>
            </a:r>
          </a:p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-организации учебного процесса, </a:t>
            </a:r>
          </a:p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-востребованности выпускников, </a:t>
            </a:r>
          </a:p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-качества кадрового, учебно-методического, </a:t>
            </a:r>
          </a:p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-библиотечно-информационного обеспечения, </a:t>
            </a:r>
          </a:p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-материально-технической базы, </a:t>
            </a:r>
          </a:p>
          <a:p>
            <a:r>
              <a:rPr lang="ru-RU" dirty="0">
                <a:latin typeface="Times New Roman" panose="02020603050405020304" pitchFamily="18" charset="0"/>
              </a:rPr>
              <a:t>-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функционирования внутренней системы оценки качества образования. </a:t>
            </a:r>
          </a:p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-Анализ показателей деятельности организации, подлежащей самообследованию.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Документы:</a:t>
            </a:r>
          </a:p>
          <a:p>
            <a:pPr algn="just"/>
            <a:r>
              <a:rPr lang="ru-RU" sz="1400" i="1" u="none" strike="noStrike" baseline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-Порядок проведения самообследования образовательной организации, утвержденный приказом Минобразования </a:t>
            </a:r>
            <a:br>
              <a:rPr lang="ru-RU" sz="1400" i="1" u="none" strike="noStrike" baseline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400" i="1" u="none" strike="noStrike" baseline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науки Российской Федерации от 14.06.2013 № 462;</a:t>
            </a:r>
          </a:p>
          <a:p>
            <a:pPr algn="just"/>
            <a:r>
              <a:rPr lang="ru-RU" sz="1400" i="1" u="none" strike="noStrike" baseline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-Показатели деятельности образовательной организации, подлежащей </a:t>
            </a:r>
            <a:r>
              <a:rPr lang="ru-RU" sz="14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самообследованию,</a:t>
            </a:r>
            <a:r>
              <a:rPr lang="ru-RU" sz="1400" i="1" u="none" strike="noStrike" baseline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утвержденные приказом Минобразования и науки Российской Федерации от 10.12.2013 № 1324</a:t>
            </a: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8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8115" y="75501"/>
            <a:ext cx="9412446" cy="1191237"/>
          </a:xfrm>
        </p:spPr>
        <p:txBody>
          <a:bodyPr>
            <a:noAutofit/>
          </a:bodyPr>
          <a:lstStyle/>
          <a:p>
            <a:r>
              <a:rPr lang="ru-RU" sz="2000" dirty="0"/>
              <a:t>Подраздел «Руководство. Педагогический (</a:t>
            </a:r>
            <a:r>
              <a:rPr lang="ru-RU" sz="2000" i="1" dirty="0"/>
              <a:t>научно-педагогический</a:t>
            </a:r>
            <a:r>
              <a:rPr lang="ru-RU" sz="2000" dirty="0"/>
              <a:t>) состав»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8115" y="2055304"/>
            <a:ext cx="9412445" cy="4496498"/>
          </a:xfrm>
        </p:spPr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E2E3D3-DC9A-736D-064B-1D7060AA31BA}"/>
              </a:ext>
            </a:extLst>
          </p:cNvPr>
          <p:cNvSpPr txBox="1"/>
          <p:nvPr/>
        </p:nvSpPr>
        <p:spPr>
          <a:xfrm>
            <a:off x="443219" y="1577130"/>
            <a:ext cx="9244666" cy="462787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indent="342900" algn="just">
              <a:lnSpc>
                <a:spcPct val="107000"/>
              </a:lnSpc>
            </a:pPr>
            <a:r>
              <a:rPr lang="ru-RU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фамилия, имя, отчество (при наличии);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</a:pPr>
            <a:endParaRPr lang="ru-RU" sz="1200" kern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</a:pPr>
            <a:r>
              <a:rPr lang="ru-RU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занимаемая должность (должности);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</a:pPr>
            <a:endParaRPr lang="ru-RU" sz="1200" kern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</a:pPr>
            <a:r>
              <a:rPr lang="ru-RU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образования;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</a:pPr>
            <a:endParaRPr lang="ru-RU" sz="1200" kern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</a:pPr>
            <a:r>
              <a:rPr lang="ru-RU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квалификация;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</a:pPr>
            <a:endParaRPr lang="ru-RU" sz="1200" kern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</a:pPr>
            <a:r>
              <a:rPr lang="ru-RU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наименование направления подготовки и (или) специальности;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</a:pPr>
            <a:endParaRPr lang="ru-RU" sz="1200" kern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</a:pPr>
            <a:r>
              <a:rPr lang="ru-RU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ученая степень (при наличии);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</a:pPr>
            <a:r>
              <a:rPr lang="ru-RU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ученое звание (при наличии);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</a:pPr>
            <a:endParaRPr lang="ru-RU" sz="1200" kern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</a:pPr>
            <a:r>
              <a:rPr lang="ru-RU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квалификации (за последние три года) </a:t>
            </a:r>
          </a:p>
          <a:p>
            <a:pPr indent="342900" algn="just">
              <a:lnSpc>
                <a:spcPct val="107000"/>
              </a:lnSpc>
            </a:pPr>
            <a:endParaRPr lang="ru-RU" sz="1200" kern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</a:pPr>
            <a:r>
              <a:rPr lang="ru-RU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профессиональная переподготовка (при наличии);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</a:pPr>
            <a:endParaRPr lang="ru-RU" sz="1200" kern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</a:pPr>
            <a:r>
              <a:rPr lang="ru-RU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 работы;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</a:pPr>
            <a:endParaRPr lang="ru-RU" sz="1200" kern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</a:pPr>
            <a:r>
              <a:rPr lang="ru-RU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работы по специальности;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</a:pPr>
            <a:endParaRPr lang="ru-RU" sz="1200" kern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</a:pPr>
            <a:r>
              <a:rPr lang="ru-RU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преподаваемые учебные предметы, курсы, дисциплины (модули), наименование образовательных  программ, в реализации которых участвует педагогический работник.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23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01286" y="377505"/>
            <a:ext cx="7004052" cy="106540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«Материально-техническое обеспечение и оснащенность образовательного процесса»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3281" y="1510018"/>
            <a:ext cx="9387279" cy="514245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32500" lnSpcReduction="20000"/>
          </a:bodyPr>
          <a:lstStyle/>
          <a:p>
            <a:pPr indent="342900" algn="just">
              <a:lnSpc>
                <a:spcPct val="145000"/>
              </a:lnSpc>
              <a:spcBef>
                <a:spcPts val="0"/>
              </a:spcBef>
            </a:pPr>
            <a:r>
              <a:rPr lang="ru-RU" sz="4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оборудованных учебных кабинетах;</a:t>
            </a:r>
            <a:endParaRPr lang="ru-RU" sz="4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45000"/>
              </a:lnSpc>
              <a:spcBef>
                <a:spcPts val="0"/>
              </a:spcBef>
            </a:pPr>
            <a:r>
              <a:rPr lang="ru-RU" sz="4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объектах для проведения практических занятий;</a:t>
            </a:r>
            <a:endParaRPr lang="ru-RU" sz="4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45000"/>
              </a:lnSpc>
              <a:spcBef>
                <a:spcPts val="0"/>
              </a:spcBef>
            </a:pPr>
            <a:r>
              <a:rPr lang="ru-RU" sz="4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библиотеке(ах);</a:t>
            </a:r>
            <a:endParaRPr lang="ru-RU" sz="4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45000"/>
              </a:lnSpc>
              <a:spcBef>
                <a:spcPts val="0"/>
              </a:spcBef>
            </a:pPr>
            <a:r>
              <a:rPr lang="ru-RU" sz="4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объектах спорта;</a:t>
            </a:r>
            <a:endParaRPr lang="ru-RU" sz="4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45000"/>
              </a:lnSpc>
              <a:spcBef>
                <a:spcPts val="0"/>
              </a:spcBef>
            </a:pPr>
            <a:r>
              <a:rPr lang="ru-RU" sz="4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средствах обучения и воспитания;</a:t>
            </a:r>
            <a:r>
              <a:rPr lang="ru-RU" sz="43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just">
              <a:lnSpc>
                <a:spcPct val="145000"/>
              </a:lnSpc>
              <a:spcBef>
                <a:spcPts val="0"/>
              </a:spcBef>
            </a:pPr>
            <a:r>
              <a:rPr lang="ru-RU" sz="4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условиях питания обучающихся;</a:t>
            </a:r>
            <a:endParaRPr lang="ru-RU" sz="4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45000"/>
              </a:lnSpc>
              <a:spcBef>
                <a:spcPts val="0"/>
              </a:spcBef>
            </a:pPr>
            <a:r>
              <a:rPr lang="ru-RU" sz="4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условиях охраны здоровья обучающихся;</a:t>
            </a:r>
            <a:endParaRPr lang="ru-RU" sz="4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45000"/>
              </a:lnSpc>
              <a:spcBef>
                <a:spcPts val="0"/>
              </a:spcBef>
            </a:pPr>
            <a:r>
              <a:rPr lang="ru-RU" sz="4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доступе к информационным системам и информационно-телекоммуникационным сетям;</a:t>
            </a:r>
            <a:endParaRPr lang="ru-RU" sz="4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45000"/>
              </a:lnSpc>
              <a:spcBef>
                <a:spcPts val="0"/>
              </a:spcBef>
            </a:pPr>
            <a:r>
              <a:rPr lang="ru-RU" sz="4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электронных образовательных ресурсах, к которым обеспечивается доступ обучающихся, в том числе:</a:t>
            </a:r>
            <a:endParaRPr lang="ru-RU" sz="4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45000"/>
              </a:lnSpc>
              <a:spcBef>
                <a:spcPts val="0"/>
              </a:spcBef>
            </a:pPr>
            <a:r>
              <a:rPr lang="ru-RU" sz="4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 собственных электронных образовательных и информационных ресурсах (при наличии);</a:t>
            </a:r>
            <a:endParaRPr lang="ru-RU" sz="4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45000"/>
              </a:lnSpc>
              <a:spcBef>
                <a:spcPts val="0"/>
              </a:spcBef>
            </a:pPr>
            <a:r>
              <a:rPr lang="ru-RU" sz="4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-о сторонних электронных образовательных и информационных ресурсах (при наличии). </a:t>
            </a:r>
          </a:p>
          <a:p>
            <a:pPr algn="l">
              <a:lnSpc>
                <a:spcPct val="145000"/>
              </a:lnSpc>
              <a:spcBef>
                <a:spcPts val="0"/>
              </a:spcBef>
            </a:pPr>
            <a:endParaRPr lang="ru-RU" sz="4000" i="0" u="sng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45000"/>
              </a:lnSpc>
              <a:spcBef>
                <a:spcPts val="0"/>
              </a:spcBef>
            </a:pPr>
            <a:r>
              <a:rPr lang="ru-RU" sz="400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важно:</a:t>
            </a:r>
          </a:p>
          <a:p>
            <a:pPr algn="l"/>
            <a:r>
              <a:rPr lang="ru-RU" sz="3200" i="1" u="none" strike="noStrike" baseline="0" dirty="0">
                <a:ea typeface="Cambria" panose="02040503050406030204" pitchFamily="18" charset="0"/>
                <a:cs typeface="Times New Roman" panose="02020603050405020304" pitchFamily="18" charset="0"/>
              </a:rPr>
              <a:t>-указывать название собственных и сторонних </a:t>
            </a:r>
            <a:r>
              <a:rPr lang="ru-RU" sz="40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электронных образовательных и информационных ресурсов</a:t>
            </a:r>
          </a:p>
          <a:p>
            <a:pPr indent="342900" algn="just">
              <a:lnSpc>
                <a:spcPct val="107000"/>
              </a:lnSpc>
              <a:spcBef>
                <a:spcPts val="0"/>
              </a:spcBef>
            </a:pPr>
            <a:r>
              <a:rPr lang="ru-RU" sz="3200" b="0" i="0" dirty="0">
                <a:solidFill>
                  <a:srgbClr val="333333"/>
                </a:solidFill>
                <a:effectLst/>
              </a:rPr>
              <a:t>Средства обучения – это совокупность предметов и произведений духовной и материальной культуры, привлекаемых для педагогической работы (наглядные пособия, историческая, художественная и научно-популярная литература, произведения изобразительного и музыкального искусства, технические приспособления, учебное и учебно-производственное оборудование, средства массовой коммуникации и др.)</a:t>
            </a:r>
          </a:p>
          <a:p>
            <a:pPr indent="342900" algn="just">
              <a:lnSpc>
                <a:spcPct val="107000"/>
              </a:lnSpc>
              <a:spcBef>
                <a:spcPts val="0"/>
              </a:spcBef>
            </a:pPr>
            <a:endParaRPr lang="ru-RU" sz="3200" b="0" i="0" dirty="0">
              <a:solidFill>
                <a:srgbClr val="333333"/>
              </a:solidFill>
              <a:effectLst/>
            </a:endParaRPr>
          </a:p>
          <a:p>
            <a:pPr indent="342900" algn="just">
              <a:lnSpc>
                <a:spcPct val="107000"/>
              </a:lnSpc>
              <a:spcBef>
                <a:spcPts val="0"/>
              </a:spcBef>
            </a:pPr>
            <a:r>
              <a:rPr lang="ru-RU" sz="3200" b="0" i="0" dirty="0">
                <a:solidFill>
                  <a:srgbClr val="333333"/>
                </a:solidFill>
                <a:effectLst/>
              </a:rPr>
              <a:t>Средства воспитания- конкретные мероприятия или формы воспитательной работы (беседы, собрания, вечера, экскурсии и т.д.), деятельности учащихся (учебные занятия, предметные кружки, конкурсы, олимпиады), а также наглядные пособия (</a:t>
            </a:r>
            <a:r>
              <a:rPr lang="ru-RU" sz="3200" b="0" i="0" dirty="0" err="1">
                <a:solidFill>
                  <a:srgbClr val="333333"/>
                </a:solidFill>
                <a:effectLst/>
              </a:rPr>
              <a:t>кинодемонстрации</a:t>
            </a:r>
            <a:r>
              <a:rPr lang="ru-RU" sz="3200" b="0" i="0" dirty="0">
                <a:solidFill>
                  <a:srgbClr val="333333"/>
                </a:solidFill>
                <a:effectLst/>
              </a:rPr>
              <a:t>, картины и т.д.), которые используются в процессе реализации того или иного метода.</a:t>
            </a:r>
          </a:p>
          <a:p>
            <a:pPr algn="l"/>
            <a:endParaRPr lang="ru-RU" sz="3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12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01286" y="343949"/>
            <a:ext cx="7004052" cy="124157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«Платные образовательные услуги»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8114" y="1795245"/>
            <a:ext cx="9687886" cy="479850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indent="3429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о порядке оказания платных образовательных услуг; </a:t>
            </a:r>
          </a:p>
          <a:p>
            <a:pPr indent="3429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2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образец договора об оказании платных образовательных услуг;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об утверждении стоимости обучения по каждой образовательной программе.</a:t>
            </a:r>
          </a:p>
          <a:p>
            <a:pPr indent="3429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800" u="sng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Примечание:</a:t>
            </a:r>
            <a:endParaRPr lang="ru-RU" sz="2800" dirty="0">
              <a:latin typeface="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500" i="1" dirty="0"/>
              <a:t>постановление Правительства Российской Федерации от 15.09.2020 № 1441 </a:t>
            </a:r>
            <a:br>
              <a:rPr lang="ru-RU" sz="1500" i="1" dirty="0"/>
            </a:br>
            <a:r>
              <a:rPr lang="ru-RU" sz="1500" i="1" dirty="0"/>
              <a:t>«Об утверждении правил оказания платных образовательных услуг»;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1500" i="1" dirty="0"/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500" i="1" dirty="0"/>
              <a:t> официальное письмо об отсутствии платных образовательных услуг(</a:t>
            </a:r>
            <a:r>
              <a:rPr lang="ru-RU" sz="1200" dirty="0"/>
              <a:t>с электронной подписью).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1200" dirty="0"/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200" dirty="0"/>
              <a:t>-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разместить программы платных образовательных услуг (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8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8113" y="343949"/>
            <a:ext cx="9563449" cy="124157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«Финансово-хозяйственная деятельность»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8114" y="1795245"/>
            <a:ext cx="9370503" cy="479850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just"/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информация об объеме образовательной деятельности, финансовое обеспечение которой осуществляется:</a:t>
            </a:r>
          </a:p>
          <a:p>
            <a:pPr algn="just"/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бюджетных ассигнований федерального бюджета;</a:t>
            </a:r>
          </a:p>
          <a:p>
            <a:pPr algn="just"/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бюджетов субъектов Российской Федерации;</a:t>
            </a:r>
          </a:p>
          <a:p>
            <a:pPr algn="just"/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местных бюджетов;</a:t>
            </a:r>
          </a:p>
          <a:p>
            <a:pPr algn="just"/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договорам об оказании платных образовательных услуг;</a:t>
            </a:r>
          </a:p>
          <a:p>
            <a:pPr algn="just"/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информация о поступлении финансовых и материальных средств по итогам финансового года;</a:t>
            </a:r>
          </a:p>
          <a:p>
            <a:pPr algn="just"/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информация о расходовании финансовых и материальных средств по итогам финансового года;</a:t>
            </a:r>
          </a:p>
          <a:p>
            <a:pPr algn="just"/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копия плана финансово-хозяйственной деятельности образовательной организации, утвержденного в установленном законодательством Российской Федерации порядке, или бюджетной сметы образовательной организации.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36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1636776" y="4434840"/>
            <a:ext cx="3171600" cy="83176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организация обновляет сведения на официальном сайте (часть 3 статья 29 +пункт 16 Правил постановления 1802)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</p:txBody>
      </p:sp>
      <p:sp>
        <p:nvSpPr>
          <p:cNvPr id="15" name="Текст Прав"/>
          <p:cNvSpPr txBox="1">
            <a:spLocks/>
          </p:cNvSpPr>
          <p:nvPr/>
        </p:nvSpPr>
        <p:spPr>
          <a:xfrm>
            <a:off x="5102352" y="4433642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не позднее 10 рабочих дней со дня 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их создания, получения или внесения 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в них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соответствующих изменений</a:t>
            </a:r>
            <a:endParaRPr lang="ru-RU" sz="1100" u="sng" dirty="0"/>
          </a:p>
        </p:txBody>
      </p:sp>
      <p:sp>
        <p:nvSpPr>
          <p:cNvPr id="16" name="Текст Прав"/>
          <p:cNvSpPr txBox="1">
            <a:spLocks/>
          </p:cNvSpPr>
          <p:nvPr/>
        </p:nvSpPr>
        <p:spPr>
          <a:xfrm>
            <a:off x="5102352" y="5331447"/>
            <a:ext cx="3166872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пункт 21 часть3 статья28</a:t>
            </a:r>
          </a:p>
        </p:txBody>
      </p:sp>
      <p:sp>
        <p:nvSpPr>
          <p:cNvPr id="17" name="Текст Прав"/>
          <p:cNvSpPr txBox="1">
            <a:spLocks/>
          </p:cNvSpPr>
          <p:nvPr/>
        </p:nvSpPr>
        <p:spPr>
          <a:xfrm>
            <a:off x="1680801" y="5132042"/>
            <a:ext cx="3122848" cy="101130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создания и ведения официального сайта образовательной организации в сети «Интернет»</a:t>
            </a:r>
          </a:p>
          <a:p>
            <a:pPr algn="ctr"/>
            <a:endParaRPr lang="ru-RU" dirty="0"/>
          </a:p>
        </p:txBody>
      </p:sp>
      <p:sp>
        <p:nvSpPr>
          <p:cNvPr id="18" name="Ромб 17"/>
          <p:cNvSpPr/>
          <p:nvPr/>
        </p:nvSpPr>
        <p:spPr>
          <a:xfrm>
            <a:off x="1837113" y="3705402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омб 18"/>
          <p:cNvSpPr/>
          <p:nvPr/>
        </p:nvSpPr>
        <p:spPr>
          <a:xfrm>
            <a:off x="5302689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омб 19"/>
          <p:cNvSpPr/>
          <p:nvPr/>
        </p:nvSpPr>
        <p:spPr>
          <a:xfrm>
            <a:off x="5302689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1837113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5"/>
          <p:cNvSpPr>
            <a:spLocks noGrp="1"/>
          </p:cNvSpPr>
          <p:nvPr>
            <p:ph type="ctrTitle"/>
          </p:nvPr>
        </p:nvSpPr>
        <p:spPr>
          <a:xfrm>
            <a:off x="1450974" y="641463"/>
            <a:ext cx="7004052" cy="2527866"/>
          </a:xfrm>
        </p:spPr>
        <p:txBody>
          <a:bodyPr/>
          <a:lstStyle/>
          <a:p>
            <a:r>
              <a:rPr lang="ru-RU" dirty="0"/>
              <a:t>Федеральный закон от 29.12.2012 </a:t>
            </a:r>
            <a:br>
              <a:rPr lang="ru-RU" dirty="0"/>
            </a:br>
            <a:r>
              <a:rPr lang="ru-RU" dirty="0"/>
              <a:t>№ 273-ФЗ «Об образовании </a:t>
            </a:r>
            <a:br>
              <a:rPr lang="ru-RU" dirty="0"/>
            </a:br>
            <a:r>
              <a:rPr lang="ru-RU" dirty="0"/>
              <a:t>в Российской Федерации»</a:t>
            </a:r>
            <a:br>
              <a:rPr lang="ru-RU" dirty="0"/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28, 29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/>
            </a:br>
            <a:r>
              <a:rPr lang="ru-RU" sz="1200" dirty="0"/>
              <a:t>с изм. и доп., вступ. в силу с 01.09.2023</a:t>
            </a:r>
            <a:br>
              <a:rPr lang="ru-RU" sz="1200" dirty="0"/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 Прав">
            <a:hlinkClick r:id="" action="ppaction://hlinkshowjump?jump=nextslide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2E93250E-DBAE-E135-14E8-D3EFD4615811}"/>
              </a:ext>
            </a:extLst>
          </p:cNvPr>
          <p:cNvSpPr txBox="1">
            <a:spLocks/>
          </p:cNvSpPr>
          <p:nvPr/>
        </p:nvSpPr>
        <p:spPr>
          <a:xfrm>
            <a:off x="1685396" y="3518299"/>
            <a:ext cx="3171600" cy="83176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/>
              <a:t>Образовательные организации формируют информационные ресурсы, в том числе на официальном сайте образовательной организации в сети «Интернет»</a:t>
            </a:r>
          </a:p>
        </p:txBody>
      </p:sp>
      <p:sp>
        <p:nvSpPr>
          <p:cNvPr id="3" name="Текст Прав">
            <a:hlinkClick r:id="" action="ppaction://hlinkshowjump?jump=nextslide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EEF476A2-7B90-6773-898B-585241E57399}"/>
              </a:ext>
            </a:extLst>
          </p:cNvPr>
          <p:cNvSpPr txBox="1">
            <a:spLocks/>
          </p:cNvSpPr>
          <p:nvPr/>
        </p:nvSpPr>
        <p:spPr>
          <a:xfrm>
            <a:off x="4958765" y="3522431"/>
            <a:ext cx="3265239" cy="8276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1 статья 29.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размещения информации пункт 1 Правил постановление 1802)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425334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657F9-3738-B39E-288A-77985375D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«Финансово-хозяйственная деятельность»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A8CA4F-2ACC-B650-871C-B79B0C4F2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42" y="906012"/>
            <a:ext cx="9404058" cy="606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23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01286" y="176169"/>
            <a:ext cx="7004052" cy="822122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«Доступная среда»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5561" y="998291"/>
            <a:ext cx="9169166" cy="5436065"/>
          </a:xfrm>
          <a:solidFill>
            <a:schemeClr val="bg2"/>
          </a:solidFill>
        </p:spPr>
        <p:txBody>
          <a:bodyPr>
            <a:normAutofit fontScale="32500" lnSpcReduction="20000"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4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о специальных условиях для обучения инвалидов и лиц </a:t>
            </a:r>
            <a:br>
              <a:rPr lang="ru-RU" sz="4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ограниченными возможностями здоровья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3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 специально оборудованных учебных кабинетах;</a:t>
            </a:r>
          </a:p>
          <a:p>
            <a:pPr algn="just"/>
            <a:r>
              <a:rPr lang="ru-RU" sz="43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 объектах для проведения практических занятий, приспособленных для использования инвалидами </a:t>
            </a:r>
            <a:br>
              <a:rPr lang="ru-RU" sz="43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3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лицами с ограниченными возможностями здоровья;</a:t>
            </a:r>
          </a:p>
          <a:p>
            <a:pPr algn="just"/>
            <a:r>
              <a:rPr lang="ru-RU" sz="43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 библиотеке(ах), приспособленных для использования инвалидами и лицами с ограниченными возможностями здоровья;</a:t>
            </a:r>
          </a:p>
          <a:p>
            <a:pPr algn="just"/>
            <a:r>
              <a:rPr lang="ru-RU" sz="43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 объектах спорта, приспособленных для использования инвалидами и лицами с ограниченными возможностями здоровья;</a:t>
            </a:r>
          </a:p>
          <a:p>
            <a:pPr algn="just"/>
            <a:r>
              <a:rPr lang="ru-RU" sz="43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 средствах обучения и воспитания, приспособленных для использования инвалидами и лицами </a:t>
            </a:r>
            <a:br>
              <a:rPr lang="ru-RU" sz="43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3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здоровья;</a:t>
            </a:r>
          </a:p>
          <a:p>
            <a:pPr algn="just"/>
            <a:r>
              <a:rPr lang="ru-RU" sz="43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 обеспечении беспрепятственного доступа в здания образовательной организации;</a:t>
            </a:r>
          </a:p>
          <a:p>
            <a:pPr algn="just"/>
            <a:r>
              <a:rPr lang="ru-RU" sz="43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 специальных условиях питания;</a:t>
            </a:r>
          </a:p>
          <a:p>
            <a:pPr algn="just"/>
            <a:r>
              <a:rPr lang="ru-RU" sz="43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 специальных условиях охраны здоровья;</a:t>
            </a:r>
          </a:p>
          <a:p>
            <a:pPr algn="just"/>
            <a:r>
              <a:rPr lang="ru-RU" sz="43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 доступе к информационным системам и информационно-телекоммуникационным сетям, приспособленным </a:t>
            </a:r>
            <a:br>
              <a:rPr lang="ru-RU" sz="43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3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использования инвалидами и лицами с ограниченными возможностями здоровья;</a:t>
            </a:r>
          </a:p>
          <a:p>
            <a:pPr algn="just"/>
            <a:r>
              <a:rPr lang="ru-RU" sz="43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 электронных образовательных ресурсах, к которым обеспечивается доступ инвалидов и лиц </a:t>
            </a:r>
            <a:br>
              <a:rPr lang="ru-RU" sz="43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3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здоровья;</a:t>
            </a:r>
          </a:p>
          <a:p>
            <a:pPr algn="just"/>
            <a:r>
              <a:rPr lang="ru-RU" sz="43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 наличии специальных технических средств обучения коллективного и индивидуального пользования;</a:t>
            </a:r>
          </a:p>
          <a:p>
            <a:pPr algn="just"/>
            <a:r>
              <a:rPr lang="ru-RU" sz="43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 наличии условий для беспрепятственного доступа в общежитие, интернат;</a:t>
            </a:r>
          </a:p>
          <a:p>
            <a:pPr algn="just">
              <a:spcBef>
                <a:spcPts val="0"/>
              </a:spcBef>
            </a:pPr>
            <a:r>
              <a:rPr lang="ru-RU" sz="43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 количестве жилых помещений в общежитии, интернате, приспособленных для использования инвалидами </a:t>
            </a:r>
          </a:p>
          <a:p>
            <a:pPr algn="just">
              <a:spcBef>
                <a:spcPts val="0"/>
              </a:spcBef>
            </a:pPr>
            <a:r>
              <a:rPr lang="ru-RU" sz="43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лицами с ограниченными возможностями здоровья.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93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01286" y="847288"/>
            <a:ext cx="7004052" cy="1057013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«Международное сотрудничество»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2003" y="2080470"/>
            <a:ext cx="9328557" cy="42951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 заключенных договорах с иностранными </a:t>
            </a:r>
            <a:b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(или) международными организациями </a:t>
            </a:r>
            <a:b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образования и науки (при наличии);</a:t>
            </a:r>
          </a:p>
          <a:p>
            <a:pPr algn="just"/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 планируемых к заключению договорах </a:t>
            </a:r>
            <a:b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иностранными и (или) международными организациями </a:t>
            </a:r>
            <a:b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образования и науки (при наличии);</a:t>
            </a:r>
          </a:p>
          <a:p>
            <a:pPr algn="just"/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 международной аккредитации образовательных программ </a:t>
            </a:r>
            <a:b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наличии);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6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7445" y="201337"/>
            <a:ext cx="9471171" cy="1359016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«Стипендии и меры поддержки обучающихся»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9725" y="1677799"/>
            <a:ext cx="9269835" cy="466427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наличии и условиях предоставления обучающимся стипендий;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мерах социальной поддержки;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наличии общежития;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наличии интерната;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трудоустройстве выпускников.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0" i="0" u="none" strike="noStrike" baseline="0" dirty="0">
                <a:latin typeface="Times New Roman" panose="02020603050405020304" pitchFamily="18" charset="0"/>
              </a:rPr>
              <a:t>выпускники прошлого учебного года, освоившие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b="0" i="0" u="none" strike="noStrike" baseline="0" dirty="0">
                <a:latin typeface="Times New Roman" panose="02020603050405020304" pitchFamily="18" charset="0"/>
              </a:rPr>
              <a:t>сновные профессиональные образовательные программы среднего профессионального и высшего образования), 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31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7445" y="201337"/>
            <a:ext cx="9471171" cy="1359016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 стандарты </a:t>
            </a:r>
            <a:b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требования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9725" y="1677799"/>
            <a:ext cx="9269835" cy="466427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Подраздел «Образовательные стандарты и требования» создается в специальном разделе «Сведения об образовательной организации» при использовании: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1800" kern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федеральных государственных образовательных стандартов,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федеральных государственных требований или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 стандартов, разработанных </a:t>
            </a:r>
            <a:b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утвержденных образовательной организацией самостоятельно (при их наличии).</a:t>
            </a:r>
            <a:endParaRPr lang="ru-RU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67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3791E-6A9B-69A2-27D8-5192AA2BA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62" y="830630"/>
            <a:ext cx="7811260" cy="328927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650"/>
              </a:spcAft>
            </a:pPr>
            <a:endParaRPr lang="ru-RU" sz="1138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F3B811-5FDD-AEEC-CC98-A36EABD61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0257" y="4471125"/>
            <a:ext cx="8113766" cy="886266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07000"/>
              </a:lnSpc>
            </a:pPr>
            <a:endParaRPr lang="ru-RU" sz="1463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ru-RU" sz="10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ru-RU" sz="10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Федеральный стандарт спортивной подготовки</a:t>
            </a:r>
          </a:p>
          <a:p>
            <a:pPr lvl="0">
              <a:lnSpc>
                <a:spcPct val="107000"/>
              </a:lnSpc>
            </a:pPr>
            <a:r>
              <a:rPr lang="ru-RU" sz="3575" b="1" dirty="0">
                <a:latin typeface="Times New Roman" panose="02020603050405020304" pitchFamily="18" charset="0"/>
                <a:ea typeface="Calibri" panose="020F0502020204030204" pitchFamily="34" charset="0"/>
              </a:rPr>
              <a:t>Часть </a:t>
            </a:r>
            <a:r>
              <a:rPr lang="ru-RU" sz="39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статья 34 № 329-ФЗ. Срок действия федеральных стандартов спортивной подготовки не превышает 4 года</a:t>
            </a:r>
          </a:p>
          <a:p>
            <a:pPr lvl="0">
              <a:lnSpc>
                <a:spcPct val="107000"/>
              </a:lnSpc>
            </a:pPr>
            <a:endParaRPr lang="ru-RU" sz="1463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4B059D16-0D89-A50B-172F-CABD52A30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494605"/>
              </p:ext>
            </p:extLst>
          </p:nvPr>
        </p:nvGraphicFramePr>
        <p:xfrm>
          <a:off x="159799" y="195309"/>
          <a:ext cx="8204223" cy="5036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5556">
                  <a:extLst>
                    <a:ext uri="{9D8B030D-6E8A-4147-A177-3AD203B41FA5}">
                      <a16:colId xmlns:a16="http://schemas.microsoft.com/office/drawing/2014/main" val="3544709300"/>
                    </a:ext>
                  </a:extLst>
                </a:gridCol>
                <a:gridCol w="4688667">
                  <a:extLst>
                    <a:ext uri="{9D8B030D-6E8A-4147-A177-3AD203B41FA5}">
                      <a16:colId xmlns:a16="http://schemas.microsoft.com/office/drawing/2014/main" val="2505452902"/>
                    </a:ext>
                  </a:extLst>
                </a:gridCol>
              </a:tblGrid>
              <a:tr h="628894">
                <a:tc>
                  <a:txBody>
                    <a:bodyPr/>
                    <a:lstStyle/>
                    <a:p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вида спорта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Нормативно-правовой акт, утвердивший стандарт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739421045"/>
                  </a:ext>
                </a:extLst>
              </a:tr>
              <a:tr h="628894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Баскетбол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ru-RU" sz="13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Министерства спорта Российской Федерации</a:t>
                      </a:r>
                    </a:p>
                    <a:p>
                      <a:r>
                        <a:rPr lang="ru-RU" sz="13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16.11.2022 № 1006       </a:t>
                      </a:r>
                      <a:r>
                        <a:rPr lang="ru-RU" sz="13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или ссылка</a:t>
                      </a:r>
                      <a:endParaRPr lang="ru-RU" sz="130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815206171"/>
                  </a:ext>
                </a:extLst>
              </a:tr>
              <a:tr h="628894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Дзюдо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Министерства спорта Российской Федерации</a:t>
                      </a:r>
                    </a:p>
                    <a:p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24.11.2022 № 1074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533217597"/>
                  </a:ext>
                </a:extLst>
              </a:tr>
              <a:tr h="628894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Волейбол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Министерства спорта Российской Федерации</a:t>
                      </a:r>
                    </a:p>
                    <a:p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15.11.2022 № 987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516151903"/>
                  </a:ext>
                </a:extLst>
              </a:tr>
              <a:tr h="1233643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Бокс</a:t>
                      </a:r>
                    </a:p>
                    <a:p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КУДО</a:t>
                      </a:r>
                    </a:p>
                    <a:p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Фехтование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Министерства спорта Российской Федерации</a:t>
                      </a:r>
                    </a:p>
                    <a:p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22.11.2022 № 1055</a:t>
                      </a:r>
                    </a:p>
                    <a:p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Министерства спорта Российской Федерации</a:t>
                      </a:r>
                    </a:p>
                    <a:p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24.11.2022 № 1074</a:t>
                      </a:r>
                    </a:p>
                    <a:p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Министерства спорта Российской Федерации</a:t>
                      </a:r>
                    </a:p>
                    <a:p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31.10.2022 № 877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203512221"/>
                  </a:ext>
                </a:extLst>
              </a:tr>
              <a:tr h="628894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Плавание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Министерства спорта Российской Федерации</a:t>
                      </a:r>
                    </a:p>
                    <a:p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16.11.2022 № 1004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021502764"/>
                  </a:ext>
                </a:extLst>
              </a:tr>
              <a:tr h="628894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Самбо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Министерства спорта Российской Федерации</a:t>
                      </a:r>
                    </a:p>
                    <a:p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24.11.2022 № 1073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785094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024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C5FCA-A758-A39F-1B3C-8C6D34B25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62" y="541538"/>
            <a:ext cx="7925413" cy="1591660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650"/>
              </a:spcAft>
            </a:pP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Подраздел «Образование»</a:t>
            </a:r>
            <a:b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общеобразовательные программы </a:t>
            </a:r>
            <a:b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4 статьи 12 № 273-ФЗ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AA7A2C-FFEF-F664-8F5B-11128C519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018" y="2541647"/>
            <a:ext cx="2494403" cy="2391080"/>
          </a:xfrm>
        </p:spPr>
        <p:txBody>
          <a:bodyPr/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01.01.2023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344262-1314-DFFB-E1D6-D0A9C42E339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552762" y="3022674"/>
            <a:ext cx="2477883" cy="1910053"/>
          </a:xfrm>
        </p:spPr>
        <p:txBody>
          <a:bodyPr/>
          <a:lstStyle/>
          <a:p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общеразвивающие программы</a:t>
            </a:r>
          </a:p>
          <a:p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35490647-5DA1-B1F0-F8DE-5A1C3C80A1F5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5965794" y="3022674"/>
            <a:ext cx="2398228" cy="2913513"/>
          </a:xfrm>
        </p:spPr>
        <p:txBody>
          <a:bodyPr/>
          <a:lstStyle/>
          <a:p>
            <a:pPr algn="just"/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образовательные программы спортивной подготовки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01.01.2023</a:t>
            </a:r>
          </a:p>
        </p:txBody>
      </p:sp>
    </p:spTree>
    <p:extLst>
      <p:ext uri="{BB962C8B-B14F-4D97-AF65-F5344CB8AC3E}">
        <p14:creationId xmlns:p14="http://schemas.microsoft.com/office/powerpoint/2010/main" val="944023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4C224EA-B793-C27F-E365-D0246EB1A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898289"/>
              </p:ext>
            </p:extLst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73637895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38992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21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211845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948D52E3-64D9-5B9F-EA75-2036DB294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929031"/>
              </p:ext>
            </p:extLst>
          </p:nvPr>
        </p:nvGraphicFramePr>
        <p:xfrm>
          <a:off x="125835" y="426128"/>
          <a:ext cx="9219501" cy="675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694">
                  <a:extLst>
                    <a:ext uri="{9D8B030D-6E8A-4147-A177-3AD203B41FA5}">
                      <a16:colId xmlns:a16="http://schemas.microsoft.com/office/drawing/2014/main" val="1034693147"/>
                    </a:ext>
                  </a:extLst>
                </a:gridCol>
                <a:gridCol w="7315807">
                  <a:extLst>
                    <a:ext uri="{9D8B030D-6E8A-4147-A177-3AD203B41FA5}">
                      <a16:colId xmlns:a16="http://schemas.microsoft.com/office/drawing/2014/main" val="1906461161"/>
                    </a:ext>
                  </a:extLst>
                </a:gridCol>
              </a:tblGrid>
              <a:tr h="4121659">
                <a:tc>
                  <a:txBody>
                    <a:bodyPr/>
                    <a:lstStyle/>
                    <a:p>
                      <a:endParaRPr lang="ru-RU" sz="13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3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а)о реализуемых образовательных программах, в том числе о реализуемых адаптированных образовательных программах, </a:t>
                      </a:r>
                      <a:b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указанием </a:t>
                      </a:r>
                      <a:b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отношении каждой образовательной программы:</a:t>
                      </a:r>
                    </a:p>
                    <a:p>
                      <a:endParaRPr lang="ru-RU" sz="1400" dirty="0">
                        <a:solidFill>
                          <a:srgbClr val="D9E4FB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Подраздел «ОБРАЗОВАНИЕ» </a:t>
                      </a:r>
                    </a:p>
                    <a:p>
                      <a:endParaRPr lang="ru-RU" sz="13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-форм обучения;</a:t>
                      </a:r>
                    </a:p>
                    <a:p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-нормативного срока обучения;</a:t>
                      </a:r>
                    </a:p>
                    <a:p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-срока действия государственной аккредитации образовательной программы (при наличии государственной аккредитации), общественной, профессионально-общественной аккредитации образовательной программы (при наличии общественной, профессионально-общественной аккредитации);</a:t>
                      </a:r>
                    </a:p>
                    <a:p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-языка(х), на котором(</a:t>
                      </a:r>
                      <a:r>
                        <a:rPr lang="ru-RU" sz="13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ых</a:t>
                      </a:r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осуществляется образование (обучение);</a:t>
                      </a:r>
                    </a:p>
                    <a:p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-учебных предметов, курсов, дисциплин (модулей), предусмотренных соответствующей образовательной программой;</a:t>
                      </a:r>
                    </a:p>
                    <a:p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-практики, предусмотренной соответствующей образовательной программой;</a:t>
                      </a:r>
                    </a:p>
                    <a:p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-об использовании при реализации образовательной программы электронного обучения </a:t>
                      </a:r>
                      <a:b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дистанционных образовательных технологий;</a:t>
                      </a:r>
                    </a:p>
                    <a:p>
                      <a:endParaRPr lang="ru-RU" sz="1600" dirty="0">
                        <a:solidFill>
                          <a:srgbClr val="D9E4FB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580783"/>
                  </a:ext>
                </a:extLst>
              </a:tr>
              <a:tr h="2630989">
                <a:tc>
                  <a:txBody>
                    <a:bodyPr/>
                    <a:lstStyle/>
                    <a:p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52A5C7"/>
                          </a:highlight>
                          <a:latin typeface="+mn-lt"/>
                          <a:ea typeface="+mn-ea"/>
                          <a:cs typeface="+mn-cs"/>
                        </a:rPr>
                        <a:t>б) об описании образовательной программы </a:t>
                      </a:r>
                    </a:p>
                    <a:p>
                      <a:b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52A5C7"/>
                          </a:highligh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52A5C7"/>
                          </a:highlight>
                          <a:latin typeface="+mn-lt"/>
                          <a:ea typeface="+mn-ea"/>
                          <a:cs typeface="+mn-cs"/>
                        </a:rPr>
                        <a:t>с приложением образовательной программы</a:t>
                      </a:r>
                      <a:endParaRPr lang="ru-RU" sz="1400" dirty="0">
                        <a:solidFill>
                          <a:srgbClr val="D9E4FB"/>
                        </a:solidFill>
                        <a:highlight>
                          <a:srgbClr val="52A5C7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52A5C7"/>
                          </a:highlight>
                          <a:latin typeface="+mn-lt"/>
                          <a:ea typeface="+mn-ea"/>
                          <a:cs typeface="+mn-cs"/>
                        </a:rPr>
                        <a:t>электронная форма документа или в виде активных ссылок.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1" kern="1200" dirty="0">
                        <a:solidFill>
                          <a:schemeClr val="dk1"/>
                        </a:solidFill>
                        <a:effectLst/>
                        <a:highlight>
                          <a:srgbClr val="52A5C7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0" u="sng" kern="1200" dirty="0">
                        <a:solidFill>
                          <a:schemeClr val="dk1"/>
                        </a:solidFill>
                        <a:effectLst/>
                        <a:highlight>
                          <a:srgbClr val="52A5C7"/>
                        </a:highligh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u="sng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52A5C7"/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Примечание: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52A5C7"/>
                          </a:highlight>
                          <a:latin typeface="+mn-lt"/>
                          <a:ea typeface="+mn-ea"/>
                          <a:cs typeface="+mn-cs"/>
                        </a:rPr>
                        <a:t>Разработанные и утвержденные образовательные программы</a:t>
                      </a: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52A5C7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i="1" kern="0" dirty="0">
                          <a:effectLst/>
                          <a:highlight>
                            <a:srgbClr val="52A5C7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подписаны электронной подписью в соответствии с Федеральным законом </a:t>
                      </a:r>
                      <a:br>
                        <a:rPr lang="ru-RU" sz="1600" i="1" kern="0" dirty="0">
                          <a:effectLst/>
                          <a:highlight>
                            <a:srgbClr val="52A5C7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ru-RU" sz="1600" i="1" kern="0" dirty="0">
                          <a:effectLst/>
                          <a:highlight>
                            <a:srgbClr val="52A5C7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от 6 апреля 2011 года № 63-ФЗ «Об электронной подписи»</a:t>
                      </a:r>
                    </a:p>
                    <a:p>
                      <a:endParaRPr lang="ru-RU" sz="1600" dirty="0">
                        <a:solidFill>
                          <a:srgbClr val="D9E4FB"/>
                        </a:solidFill>
                        <a:highlight>
                          <a:srgbClr val="52A5C7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93318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4C224EA-B793-C27F-E365-D0246EB1A92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73637895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38992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21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211845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948D52E3-64D9-5B9F-EA75-2036DB294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963541"/>
              </p:ext>
            </p:extLst>
          </p:nvPr>
        </p:nvGraphicFramePr>
        <p:xfrm>
          <a:off x="175365" y="511629"/>
          <a:ext cx="9095384" cy="6732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730">
                  <a:extLst>
                    <a:ext uri="{9D8B030D-6E8A-4147-A177-3AD203B41FA5}">
                      <a16:colId xmlns:a16="http://schemas.microsoft.com/office/drawing/2014/main" val="1034693147"/>
                    </a:ext>
                  </a:extLst>
                </a:gridCol>
                <a:gridCol w="7461654">
                  <a:extLst>
                    <a:ext uri="{9D8B030D-6E8A-4147-A177-3AD203B41FA5}">
                      <a16:colId xmlns:a16="http://schemas.microsoft.com/office/drawing/2014/main" val="1906461161"/>
                    </a:ext>
                  </a:extLst>
                </a:gridCol>
              </a:tblGrid>
              <a:tr h="2320865">
                <a:tc>
                  <a:txBody>
                    <a:bodyPr/>
                    <a:lstStyle/>
                    <a:p>
                      <a:endParaRPr lang="ru-RU" sz="13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3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3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в)о реализуемых образовательных программах </a:t>
                      </a:r>
                      <a:endParaRPr lang="ru-RU" sz="1400" dirty="0">
                        <a:solidFill>
                          <a:srgbClr val="D9E4FB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Подраздел «ОБРАЗОВАНИЕ»</a:t>
                      </a:r>
                    </a:p>
                    <a:p>
                      <a:endParaRPr lang="ru-RU" sz="13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3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-об учебном плане с приложением его в виде электронного документа;</a:t>
                      </a:r>
                    </a:p>
                    <a:p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-об аннотации к рабочим программам дисциплин (по каждому учебному предмету, курсу, дисциплине (модулю), практики, в составе образовательной программы) с приложением рабочих программ в виде электронного документа;</a:t>
                      </a:r>
                    </a:p>
                    <a:p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-о календарном учебном графике с приложением его в виде электронного документа;</a:t>
                      </a:r>
                    </a:p>
                    <a:p>
                      <a:endParaRPr lang="ru-RU" sz="1600" dirty="0">
                        <a:solidFill>
                          <a:srgbClr val="D9E4FB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580783"/>
                  </a:ext>
                </a:extLst>
              </a:tr>
              <a:tr h="3668514">
                <a:tc>
                  <a:txBody>
                    <a:bodyPr/>
                    <a:lstStyle/>
                    <a:p>
                      <a:pPr algn="l"/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52A5C7"/>
                          </a:highlight>
                          <a:latin typeface="+mn-lt"/>
                          <a:ea typeface="+mn-ea"/>
                          <a:cs typeface="+mn-cs"/>
                        </a:rPr>
                        <a:t>г)</a:t>
                      </a:r>
                    </a:p>
                    <a:p>
                      <a:pPr algn="l"/>
                      <a:endParaRPr lang="ru-RU" sz="1350" kern="1200" dirty="0">
                        <a:solidFill>
                          <a:schemeClr val="dk1"/>
                        </a:solidFill>
                        <a:effectLst/>
                        <a:highlight>
                          <a:srgbClr val="52A5C7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350" kern="1200" dirty="0">
                        <a:solidFill>
                          <a:schemeClr val="dk1"/>
                        </a:solidFill>
                        <a:effectLst/>
                        <a:highlight>
                          <a:srgbClr val="52A5C7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350" kern="1200" dirty="0">
                        <a:solidFill>
                          <a:schemeClr val="dk1"/>
                        </a:solidFill>
                        <a:effectLst/>
                        <a:highlight>
                          <a:srgbClr val="52A5C7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350" kern="1200" dirty="0">
                        <a:solidFill>
                          <a:schemeClr val="dk1"/>
                        </a:solidFill>
                        <a:effectLst/>
                        <a:highlight>
                          <a:srgbClr val="52A5C7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350" kern="1200" dirty="0">
                        <a:solidFill>
                          <a:schemeClr val="dk1"/>
                        </a:solidFill>
                        <a:effectLst/>
                        <a:highlight>
                          <a:srgbClr val="52A5C7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350" kern="1200" dirty="0">
                        <a:solidFill>
                          <a:schemeClr val="dk1"/>
                        </a:solidFill>
                        <a:effectLst/>
                        <a:highlight>
                          <a:srgbClr val="52A5C7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350" kern="1200" dirty="0">
                        <a:solidFill>
                          <a:schemeClr val="dk1"/>
                        </a:solidFill>
                        <a:effectLst/>
                        <a:highlight>
                          <a:srgbClr val="52A5C7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52A5C7"/>
                          </a:highlight>
                          <a:latin typeface="+mn-lt"/>
                          <a:ea typeface="+mn-ea"/>
                          <a:cs typeface="+mn-cs"/>
                        </a:rPr>
                        <a:t>Календарный </a:t>
                      </a:r>
                    </a:p>
                    <a:p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52A5C7"/>
                          </a:highlight>
                          <a:latin typeface="+mn-lt"/>
                          <a:ea typeface="+mn-ea"/>
                          <a:cs typeface="+mn-cs"/>
                        </a:rPr>
                        <a:t>план </a:t>
                      </a:r>
                    </a:p>
                    <a:p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52A5C7"/>
                          </a:highlight>
                          <a:latin typeface="+mn-lt"/>
                          <a:ea typeface="+mn-ea"/>
                          <a:cs typeface="+mn-cs"/>
                        </a:rPr>
                        <a:t>воспитательной работы</a:t>
                      </a:r>
                    </a:p>
                    <a:p>
                      <a:pPr algn="l"/>
                      <a:endParaRPr lang="ru-RU" sz="1350" kern="1200" dirty="0">
                        <a:solidFill>
                          <a:schemeClr val="dk1"/>
                        </a:solidFill>
                        <a:effectLst/>
                        <a:highlight>
                          <a:srgbClr val="52A5C7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350" kern="1200" dirty="0">
                        <a:solidFill>
                          <a:schemeClr val="dk1"/>
                        </a:solidFill>
                        <a:effectLst/>
                        <a:highlight>
                          <a:srgbClr val="52A5C7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52A5C7"/>
                          </a:highlight>
                          <a:latin typeface="+mn-lt"/>
                          <a:ea typeface="+mn-ea"/>
                          <a:cs typeface="+mn-cs"/>
                        </a:rPr>
                        <a:t>Рабочая программа воспитания</a:t>
                      </a:r>
                    </a:p>
                    <a:p>
                      <a:pPr algn="l"/>
                      <a:endParaRPr lang="ru-RU" sz="1350" kern="1200" dirty="0">
                        <a:solidFill>
                          <a:schemeClr val="dk1"/>
                        </a:solidFill>
                        <a:effectLst/>
                        <a:highlight>
                          <a:srgbClr val="52A5C7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350" kern="1200" dirty="0">
                        <a:solidFill>
                          <a:schemeClr val="dk1"/>
                        </a:solidFill>
                        <a:effectLst/>
                        <a:highlight>
                          <a:srgbClr val="52A5C7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350" kern="1200" dirty="0">
                        <a:solidFill>
                          <a:schemeClr val="dk1"/>
                        </a:solidFill>
                        <a:effectLst/>
                        <a:highlight>
                          <a:srgbClr val="52A5C7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52A5C7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dirty="0">
                        <a:solidFill>
                          <a:srgbClr val="D9E4FB"/>
                        </a:solidFill>
                        <a:highlight>
                          <a:srgbClr val="52A5C7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52A5C7"/>
                          </a:highlight>
                          <a:latin typeface="+mn-lt"/>
                          <a:ea typeface="+mn-ea"/>
                          <a:cs typeface="+mn-cs"/>
                        </a:rPr>
                        <a:t>методические и иные документы, разработанные образовательной организацией для обеспечения образовательного процесса, а также рабочей программы воспитания и календарного плана воспитательной работы, включаемых в основные образовательные программы </a:t>
                      </a:r>
                      <a:b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52A5C7"/>
                          </a:highligh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52A5C7"/>
                          </a:highlight>
                          <a:latin typeface="+mn-lt"/>
                          <a:ea typeface="+mn-ea"/>
                          <a:cs typeface="+mn-cs"/>
                        </a:rPr>
                        <a:t>в соответствии </a:t>
                      </a:r>
                      <a:b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52A5C7"/>
                          </a:highligh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52A5C7"/>
                          </a:highlight>
                          <a:latin typeface="+mn-lt"/>
                          <a:ea typeface="+mn-ea"/>
                          <a:cs typeface="+mn-cs"/>
                        </a:rPr>
                        <a:t>с </a:t>
                      </a:r>
                      <a:r>
                        <a:rPr lang="ru-RU" sz="1350" u="none" strike="noStrike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52A5C7"/>
                          </a:highlight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частью 1 статьи 12.1</a:t>
                      </a: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52A5C7"/>
                          </a:highlight>
                          <a:latin typeface="+mn-lt"/>
                          <a:ea typeface="+mn-ea"/>
                          <a:cs typeface="+mn-cs"/>
                        </a:rPr>
                        <a:t> Федерального закона от 29 декабря 2012 года № 273-ФЗ «Об образовании </a:t>
                      </a:r>
                      <a:b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52A5C7"/>
                          </a:highligh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52A5C7"/>
                          </a:highlight>
                          <a:latin typeface="+mn-lt"/>
                          <a:ea typeface="+mn-ea"/>
                          <a:cs typeface="+mn-cs"/>
                        </a:rPr>
                        <a:t>в Российской Федерации», в виде электронного документа.</a:t>
                      </a:r>
                    </a:p>
                    <a:p>
                      <a:endParaRPr lang="ru-RU" sz="1600" dirty="0">
                        <a:solidFill>
                          <a:srgbClr val="D9E4FB"/>
                        </a:solidFill>
                        <a:highlight>
                          <a:srgbClr val="52A5C7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solidFill>
                          <a:srgbClr val="D9E4FB"/>
                        </a:solidFill>
                        <a:highlight>
                          <a:srgbClr val="52A5C7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>
                          <a:highlight>
                            <a:srgbClr val="52A5C7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</a:t>
                      </a:r>
                      <a:r>
                        <a:rPr lang="ru-RU" sz="1400" b="0" i="0" u="none" strike="noStrike" baseline="0" dirty="0">
                          <a:highlight>
                            <a:srgbClr val="52A5C7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дополнительной образовательной программой спортивной подготовки (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52A5C7"/>
                          </a:highlight>
                          <a:latin typeface="+mn-lt"/>
                          <a:ea typeface="+mn-ea"/>
                          <a:cs typeface="+mn-cs"/>
                        </a:rPr>
                        <a:t>федеральный стандарт спортивной подготовки по виду спорта 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dk1"/>
                          </a:solidFill>
                          <a:effectLst/>
                          <a:highlight>
                            <a:srgbClr val="52A5C7"/>
                          </a:highlight>
                          <a:latin typeface="+mn-lt"/>
                          <a:ea typeface="+mn-ea"/>
                          <a:cs typeface="+mn-cs"/>
                        </a:rPr>
                        <a:t>Не предусмотрено </a:t>
                      </a:r>
                      <a:r>
                        <a:rPr lang="ru-RU" sz="1400" b="0" i="0" u="none" strike="noStrike" baseline="0" dirty="0">
                          <a:highlight>
                            <a:srgbClr val="52A5C7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дополнительной общеразвивающей программой</a:t>
                      </a:r>
                      <a:endParaRPr lang="ru-RU" sz="1400" b="1" i="0" u="none" strike="noStrike" kern="1200" baseline="0" dirty="0">
                        <a:solidFill>
                          <a:schemeClr val="dk1"/>
                        </a:solidFill>
                        <a:effectLst/>
                        <a:highlight>
                          <a:srgbClr val="52A5C7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baseline="0" dirty="0">
                        <a:solidFill>
                          <a:schemeClr val="dk1"/>
                        </a:solidFill>
                        <a:effectLst/>
                        <a:highlight>
                          <a:srgbClr val="52A5C7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baseline="0" dirty="0">
                        <a:solidFill>
                          <a:schemeClr val="dk1"/>
                        </a:solidFill>
                        <a:effectLst/>
                        <a:highlight>
                          <a:srgbClr val="52A5C7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52A5C7"/>
                          </a:highlight>
                          <a:latin typeface="+mn-lt"/>
                          <a:ea typeface="+mn-ea"/>
                          <a:cs typeface="+mn-cs"/>
                        </a:rPr>
                        <a:t>Не предусмотрено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baseline="0" dirty="0">
                          <a:highlight>
                            <a:srgbClr val="52A5C7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дополнительной образовательной программой спортивной подготовки и </a:t>
                      </a:r>
                      <a:endParaRPr lang="ru-RU" sz="1200" b="0" i="0" kern="1200" dirty="0">
                        <a:solidFill>
                          <a:schemeClr val="dk1"/>
                        </a:solidFill>
                        <a:effectLst/>
                        <a:highlight>
                          <a:srgbClr val="52A5C7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baseline="0" dirty="0">
                          <a:highlight>
                            <a:srgbClr val="52A5C7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дополнительной общеразвивающей программой</a:t>
                      </a:r>
                      <a:endParaRPr lang="ru-RU" sz="1200" b="1" i="0" u="none" strike="noStrike" kern="1200" baseline="0" dirty="0">
                        <a:solidFill>
                          <a:schemeClr val="dk1"/>
                        </a:solidFill>
                        <a:effectLst/>
                        <a:highlight>
                          <a:srgbClr val="52A5C7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50" b="1" i="0" kern="1200" dirty="0">
                        <a:solidFill>
                          <a:schemeClr val="dk1"/>
                        </a:solidFill>
                        <a:effectLst/>
                        <a:highlight>
                          <a:srgbClr val="52A5C7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>
                        <a:solidFill>
                          <a:srgbClr val="D9E4FB"/>
                        </a:solidFill>
                        <a:highlight>
                          <a:srgbClr val="52A5C7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933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603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4C224EA-B793-C27F-E365-D0246EB1A92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73637895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38992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21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211845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948D52E3-64D9-5B9F-EA75-2036DB294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97483"/>
              </p:ext>
            </p:extLst>
          </p:nvPr>
        </p:nvGraphicFramePr>
        <p:xfrm>
          <a:off x="0" y="0"/>
          <a:ext cx="8933398" cy="7901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795">
                  <a:extLst>
                    <a:ext uri="{9D8B030D-6E8A-4147-A177-3AD203B41FA5}">
                      <a16:colId xmlns:a16="http://schemas.microsoft.com/office/drawing/2014/main" val="1034693147"/>
                    </a:ext>
                  </a:extLst>
                </a:gridCol>
                <a:gridCol w="7655603">
                  <a:extLst>
                    <a:ext uri="{9D8B030D-6E8A-4147-A177-3AD203B41FA5}">
                      <a16:colId xmlns:a16="http://schemas.microsoft.com/office/drawing/2014/main" val="1906461161"/>
                    </a:ext>
                  </a:extLst>
                </a:gridCol>
              </a:tblGrid>
              <a:tr h="3861403">
                <a:tc>
                  <a:txBody>
                    <a:bodyPr/>
                    <a:lstStyle/>
                    <a:p>
                      <a:endParaRPr lang="ru-RU" sz="13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3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3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д) о численности обучающихся</a:t>
                      </a:r>
                      <a:endParaRPr lang="ru-RU" sz="1400" dirty="0">
                        <a:solidFill>
                          <a:srgbClr val="D9E4FB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 «Образование»</a:t>
                      </a:r>
                    </a:p>
                    <a:p>
                      <a:pPr algn="ctr"/>
                      <a:endParaRPr lang="ru-RU" sz="135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численности обучающихся по реализуемым образовательным программам, в том числе:</a:t>
                      </a:r>
                    </a:p>
                    <a:p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 общей численности обучающихся;</a:t>
                      </a:r>
                    </a:p>
                    <a:p>
                      <a:endParaRPr lang="ru-RU" sz="13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численности обучающихся за счет бюджетных ассигнований федерального бюджета (в том числе с выделением численности обучающихся, являющихся иностранными гражданами);</a:t>
                      </a:r>
                    </a:p>
                    <a:p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численности обучающихся за счет бюджетных ассигнований бюджетов субъектов Российской Федерации (в том числе с выделением численности обучающихся, являющихся иностранными гражданами);</a:t>
                      </a:r>
                    </a:p>
                    <a:p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численности обучающихся за счет бюджетных ассигнований местных бюджетов (в том числе с выделением численности обучающихся, являющихся иностранными гражданами);</a:t>
                      </a:r>
                    </a:p>
                    <a:p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численности обучающихся по договорам об образовании, заключаемых при приеме на обучение за счет средств физического и (или) юридического лица  (в том числе с выделением численности обучающихся, являющихся иностранными гражданами).</a:t>
                      </a:r>
                    </a:p>
                    <a:p>
                      <a:endParaRPr lang="ru-RU" sz="1600" dirty="0">
                        <a:solidFill>
                          <a:srgbClr val="D9E4FB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580783"/>
                  </a:ext>
                </a:extLst>
              </a:tr>
              <a:tr h="403987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52A5C7"/>
                          </a:highlight>
                          <a:latin typeface="+mn-lt"/>
                          <a:ea typeface="+mn-ea"/>
                          <a:cs typeface="+mn-cs"/>
                        </a:rPr>
                        <a:t>е) о лицензии на осуществление образователь-ной деятельности </a:t>
                      </a:r>
                    </a:p>
                    <a:p>
                      <a:pPr algn="l"/>
                      <a:endParaRPr lang="ru-RU" sz="1350" kern="1200" dirty="0">
                        <a:solidFill>
                          <a:schemeClr val="dk1"/>
                        </a:solidFill>
                        <a:effectLst/>
                        <a:highlight>
                          <a:srgbClr val="52A5C7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350" kern="1200" dirty="0">
                        <a:solidFill>
                          <a:schemeClr val="dk1"/>
                        </a:solidFill>
                        <a:effectLst/>
                        <a:highlight>
                          <a:srgbClr val="52A5C7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350" kern="1200" dirty="0">
                        <a:solidFill>
                          <a:schemeClr val="dk1"/>
                        </a:solidFill>
                        <a:effectLst/>
                        <a:highlight>
                          <a:srgbClr val="52A5C7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350" kern="1200" dirty="0">
                        <a:solidFill>
                          <a:schemeClr val="dk1"/>
                        </a:solidFill>
                        <a:effectLst/>
                        <a:highlight>
                          <a:srgbClr val="52A5C7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350" kern="1200" dirty="0">
                        <a:solidFill>
                          <a:schemeClr val="dk1"/>
                        </a:solidFill>
                        <a:effectLst/>
                        <a:highlight>
                          <a:srgbClr val="52A5C7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350" kern="1200" dirty="0">
                        <a:solidFill>
                          <a:schemeClr val="dk1"/>
                        </a:solidFill>
                        <a:effectLst/>
                        <a:highlight>
                          <a:srgbClr val="52A5C7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350" kern="1200" dirty="0">
                        <a:solidFill>
                          <a:schemeClr val="dk1"/>
                        </a:solidFill>
                        <a:effectLst/>
                        <a:highlight>
                          <a:srgbClr val="52A5C7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350" kern="1200" dirty="0">
                        <a:solidFill>
                          <a:schemeClr val="dk1"/>
                        </a:solidFill>
                        <a:effectLst/>
                        <a:highlight>
                          <a:srgbClr val="52A5C7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350" kern="1200" dirty="0">
                        <a:solidFill>
                          <a:schemeClr val="dk1"/>
                        </a:solidFill>
                        <a:effectLst/>
                        <a:highlight>
                          <a:srgbClr val="52A5C7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350" kern="1200" dirty="0">
                        <a:solidFill>
                          <a:schemeClr val="dk1"/>
                        </a:solidFill>
                        <a:effectLst/>
                        <a:highlight>
                          <a:srgbClr val="52A5C7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52A5C7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dirty="0">
                        <a:solidFill>
                          <a:srgbClr val="D9E4FB"/>
                        </a:solidFill>
                        <a:highlight>
                          <a:srgbClr val="52A5C7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52A5C7"/>
                          </a:highlight>
                          <a:latin typeface="+mn-lt"/>
                          <a:ea typeface="+mn-ea"/>
                          <a:cs typeface="+mn-cs"/>
                        </a:rPr>
                        <a:t>о лицензии на осуществление образовательной деятельности (выписке из реестра лицензий </a:t>
                      </a:r>
                      <a:b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52A5C7"/>
                          </a:highligh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52A5C7"/>
                          </a:highlight>
                          <a:latin typeface="+mn-lt"/>
                          <a:ea typeface="+mn-ea"/>
                          <a:cs typeface="+mn-cs"/>
                        </a:rPr>
                        <a:t>на осуществление образовательной деятельности).</a:t>
                      </a:r>
                    </a:p>
                    <a:p>
                      <a:endParaRPr lang="ru-RU" sz="1600" dirty="0">
                        <a:solidFill>
                          <a:srgbClr val="D9E4FB"/>
                        </a:solidFill>
                        <a:highlight>
                          <a:srgbClr val="52A5C7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solidFill>
                          <a:srgbClr val="D9E4FB"/>
                        </a:solidFill>
                        <a:highlight>
                          <a:srgbClr val="52A5C7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solidFill>
                          <a:srgbClr val="D9E4FB"/>
                        </a:solidFill>
                        <a:highlight>
                          <a:srgbClr val="52A5C7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solidFill>
                          <a:srgbClr val="D9E4FB"/>
                        </a:solidFill>
                        <a:highlight>
                          <a:srgbClr val="52A5C7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solidFill>
                          <a:srgbClr val="D9E4FB"/>
                        </a:solidFill>
                        <a:highlight>
                          <a:srgbClr val="52A5C7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solidFill>
                          <a:srgbClr val="D9E4FB"/>
                        </a:solidFill>
                        <a:highlight>
                          <a:srgbClr val="52A5C7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solidFill>
                          <a:srgbClr val="D9E4FB"/>
                        </a:solidFill>
                        <a:highlight>
                          <a:srgbClr val="52A5C7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solidFill>
                          <a:srgbClr val="D9E4FB"/>
                        </a:solidFill>
                        <a:highlight>
                          <a:srgbClr val="52A5C7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350" kern="1200" dirty="0">
                        <a:solidFill>
                          <a:schemeClr val="dk1"/>
                        </a:solidFill>
                        <a:effectLst/>
                        <a:highlight>
                          <a:srgbClr val="52A5C7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baseline="0" dirty="0">
                        <a:solidFill>
                          <a:schemeClr val="dk1"/>
                        </a:solidFill>
                        <a:effectLst/>
                        <a:highlight>
                          <a:srgbClr val="52A5C7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50" b="1" i="0" kern="1200" dirty="0">
                        <a:solidFill>
                          <a:schemeClr val="dk1"/>
                        </a:solidFill>
                        <a:effectLst/>
                        <a:highlight>
                          <a:srgbClr val="52A5C7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>
                        <a:solidFill>
                          <a:srgbClr val="D9E4FB"/>
                        </a:solidFill>
                        <a:highlight>
                          <a:srgbClr val="52A5C7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933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807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0974" y="641462"/>
            <a:ext cx="7004052" cy="32480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постановление Правительства Российской Федерации  </a:t>
            </a:r>
            <a:br>
              <a:rPr lang="ru-RU" dirty="0"/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20.10.2021 № 1802 «Об утверждении Правил размещения на официальном сайте образовательной организации в информационно-телекоммуникационной сети «Интернет» и обновления информации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образовательной организации, а также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признании утратившими силу некоторых актов и отдельных положений некоторых актов Правительства Российской Федерации»</a:t>
            </a:r>
          </a:p>
        </p:txBody>
      </p:sp>
      <p:sp>
        <p:nvSpPr>
          <p:cNvPr id="7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1636776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размещении информации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ее обновлении обеспечивается</a:t>
            </a:r>
            <a:endParaRPr lang="ru-RU" sz="1200" dirty="0"/>
          </a:p>
        </p:txBody>
      </p:sp>
      <p:sp>
        <p:nvSpPr>
          <p:cNvPr id="8" name="Текст Прав"/>
          <p:cNvSpPr txBox="1">
            <a:spLocks/>
          </p:cNvSpPr>
          <p:nvPr/>
        </p:nvSpPr>
        <p:spPr>
          <a:xfrm>
            <a:off x="5102352" y="4433642"/>
            <a:ext cx="3171600" cy="74934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(постановление 1802)</a:t>
            </a:r>
          </a:p>
        </p:txBody>
      </p:sp>
      <p:sp>
        <p:nvSpPr>
          <p:cNvPr id="9" name="Текст Прав"/>
          <p:cNvSpPr txBox="1">
            <a:spLocks/>
          </p:cNvSpPr>
          <p:nvPr/>
        </p:nvSpPr>
        <p:spPr>
          <a:xfrm>
            <a:off x="5102352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законодательства Российской Федерации о персональных данных.</a:t>
            </a:r>
          </a:p>
        </p:txBody>
      </p:sp>
      <p:sp>
        <p:nvSpPr>
          <p:cNvPr id="10" name="Текст Прав"/>
          <p:cNvSpPr txBox="1">
            <a:spLocks/>
          </p:cNvSpPr>
          <p:nvPr/>
        </p:nvSpPr>
        <p:spPr>
          <a:xfrm>
            <a:off x="1781400" y="4433642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12, 16, 17, 18</a:t>
            </a:r>
          </a:p>
        </p:txBody>
      </p:sp>
      <p:sp>
        <p:nvSpPr>
          <p:cNvPr id="11" name="Ромб 10"/>
          <p:cNvSpPr/>
          <p:nvPr/>
        </p:nvSpPr>
        <p:spPr>
          <a:xfrm>
            <a:off x="1838227" y="543034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5303803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/>
          <p:cNvSpPr/>
          <p:nvPr/>
        </p:nvSpPr>
        <p:spPr>
          <a:xfrm>
            <a:off x="5303803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1838227" y="4531046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35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1636776" y="4434840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</p:txBody>
      </p:sp>
      <p:sp>
        <p:nvSpPr>
          <p:cNvPr id="15" name="Текст Прав"/>
          <p:cNvSpPr txBox="1">
            <a:spLocks/>
          </p:cNvSpPr>
          <p:nvPr/>
        </p:nvSpPr>
        <p:spPr>
          <a:xfrm>
            <a:off x="5102352" y="4433642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27.07.2022 № 629</a:t>
            </a:r>
          </a:p>
        </p:txBody>
      </p:sp>
      <p:sp>
        <p:nvSpPr>
          <p:cNvPr id="16" name="Текст Прав"/>
          <p:cNvSpPr txBox="1">
            <a:spLocks/>
          </p:cNvSpPr>
          <p:nvPr/>
        </p:nvSpPr>
        <p:spPr>
          <a:xfrm>
            <a:off x="5008713" y="532699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в Минюсте России 26  сентября 2022 г. № 70226</a:t>
            </a:r>
          </a:p>
        </p:txBody>
      </p:sp>
      <p:sp>
        <p:nvSpPr>
          <p:cNvPr id="17" name="Текст Прав"/>
          <p:cNvSpPr txBox="1">
            <a:spLocks/>
          </p:cNvSpPr>
          <p:nvPr/>
        </p:nvSpPr>
        <p:spPr>
          <a:xfrm>
            <a:off x="1636776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Вступил в силу 01.03.2023</a:t>
            </a:r>
          </a:p>
        </p:txBody>
      </p:sp>
      <p:sp>
        <p:nvSpPr>
          <p:cNvPr id="18" name="Ромб 17"/>
          <p:cNvSpPr/>
          <p:nvPr/>
        </p:nvSpPr>
        <p:spPr>
          <a:xfrm>
            <a:off x="1837113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омб 18"/>
          <p:cNvSpPr/>
          <p:nvPr/>
        </p:nvSpPr>
        <p:spPr>
          <a:xfrm>
            <a:off x="5302689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омб 19"/>
          <p:cNvSpPr/>
          <p:nvPr/>
        </p:nvSpPr>
        <p:spPr>
          <a:xfrm>
            <a:off x="5302689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1837113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5"/>
          <p:cNvSpPr>
            <a:spLocks noGrp="1"/>
          </p:cNvSpPr>
          <p:nvPr>
            <p:ph type="ctrTitle"/>
          </p:nvPr>
        </p:nvSpPr>
        <p:spPr>
          <a:xfrm>
            <a:off x="1450974" y="641462"/>
            <a:ext cx="7004052" cy="3248025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организации и осуществления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дополнительным общеобразовательным программам</a:t>
            </a:r>
          </a:p>
        </p:txBody>
      </p:sp>
    </p:spTree>
    <p:extLst>
      <p:ext uri="{BB962C8B-B14F-4D97-AF65-F5344CB8AC3E}">
        <p14:creationId xmlns:p14="http://schemas.microsoft.com/office/powerpoint/2010/main" val="280841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5539" y="594805"/>
            <a:ext cx="5130479" cy="239697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/>
            <a:r>
              <a:rPr lang="ru-RU" sz="2000" dirty="0">
                <a:solidFill>
                  <a:srgbClr val="4460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/>
            <a:endParaRPr lang="ru-RU" sz="1000" dirty="0">
              <a:solidFill>
                <a:srgbClr val="4460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solidFill>
                  <a:srgbClr val="4460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</a:p>
          <a:p>
            <a:r>
              <a:rPr lang="ru-RU" sz="1000" dirty="0">
                <a:solidFill>
                  <a:srgbClr val="4460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С.Н. Михайлина, </a:t>
            </a:r>
          </a:p>
          <a:p>
            <a:r>
              <a:rPr lang="ru-RU" sz="1000" dirty="0">
                <a:solidFill>
                  <a:srgbClr val="4460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 </a:t>
            </a:r>
            <a:r>
              <a:rPr lang="ru-RU" sz="1000" b="1" dirty="0">
                <a:solidFill>
                  <a:srgbClr val="4460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8(8112)-2999-55, доб119</a:t>
            </a:r>
          </a:p>
          <a:p>
            <a:r>
              <a:rPr lang="en-US" sz="1000" dirty="0">
                <a:solidFill>
                  <a:srgbClr val="4460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000" dirty="0">
                <a:solidFill>
                  <a:srgbClr val="4460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mikhaylina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@edu.pskov.ru </a:t>
            </a:r>
            <a:endParaRPr lang="ru-RU" sz="1100" dirty="0">
              <a:solidFill>
                <a:srgbClr val="4460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Ромб 14"/>
          <p:cNvSpPr/>
          <p:nvPr/>
        </p:nvSpPr>
        <p:spPr>
          <a:xfrm>
            <a:off x="4237230" y="3074351"/>
            <a:ext cx="620320" cy="620320"/>
          </a:xfrm>
          <a:prstGeom prst="diamond">
            <a:avLst/>
          </a:prstGeom>
          <a:solidFill>
            <a:srgbClr val="4C6CB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омб 14"/>
          <p:cNvSpPr/>
          <p:nvPr/>
        </p:nvSpPr>
        <p:spPr>
          <a:xfrm>
            <a:off x="3339764" y="3074351"/>
            <a:ext cx="620320" cy="620320"/>
          </a:xfrm>
          <a:prstGeom prst="diamond">
            <a:avLst/>
          </a:prstGeom>
          <a:solidFill>
            <a:srgbClr val="4C6CB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омб 14"/>
          <p:cNvSpPr/>
          <p:nvPr/>
        </p:nvSpPr>
        <p:spPr>
          <a:xfrm>
            <a:off x="5134696" y="3074351"/>
            <a:ext cx="620320" cy="620320"/>
          </a:xfrm>
          <a:prstGeom prst="diamond">
            <a:avLst/>
          </a:prstGeom>
          <a:solidFill>
            <a:srgbClr val="4C6CB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омб 14"/>
          <p:cNvSpPr/>
          <p:nvPr/>
        </p:nvSpPr>
        <p:spPr>
          <a:xfrm>
            <a:off x="6032162" y="3074351"/>
            <a:ext cx="620320" cy="620320"/>
          </a:xfrm>
          <a:prstGeom prst="diamond">
            <a:avLst/>
          </a:prstGeom>
          <a:solidFill>
            <a:srgbClr val="4C6CB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92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00"/>
                            </p:stCondLst>
                            <p:childTnLst>
                              <p:par>
                                <p:cTn id="31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5897E-6 -4.07407E-6 L -4.35897E-6 -0.07222 " pathEditMode="relative" rAng="0" ptsTypes="AA">
                                      <p:cBhvr>
                                        <p:cTn id="3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2"/>
      <p:bldP spid="15" grpId="1" animBg="1"/>
      <p:bldP spid="15" grpId="2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01286" y="506028"/>
            <a:ext cx="7004052" cy="1553591"/>
          </a:xfrm>
        </p:spPr>
        <p:txBody>
          <a:bodyPr>
            <a:noAutofit/>
          </a:bodyPr>
          <a:lstStyle/>
          <a:p>
            <a:r>
              <a:rPr lang="ru-RU" sz="3200" dirty="0"/>
              <a:t>Информация  на главных страницах подразделов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17250" y="2708523"/>
            <a:ext cx="8859915" cy="3789931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-соблюдение Требований к структуре официального сайта образовательной организации в информационно-телекоммуникационной сети «Интернет» и формату представления информации, утвержденных приказом Рособрнадзора от 14.08.2020 № 831(далее - Требования № 831);  </a:t>
            </a:r>
          </a:p>
          <a:p>
            <a:pPr algn="just"/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структуре официального сайта образовательной организации пользователю официального сайта должна быть предоставлена наглядная информация о структуре официального сайта, включающая в себя ссылку на официальный сайт Министерства просвещения Российской Федерации в сети «</a:t>
            </a:r>
            <a:r>
              <a:rPr lang="ru-RU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Интернет» (пункт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 размещения на официальном сайте образовательной организации информации, утвержденных постановлением Правительства Российской Федерации от 20.10.2021 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1802)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25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01286" y="251671"/>
            <a:ext cx="7004052" cy="931178"/>
          </a:xfrm>
        </p:spPr>
        <p:txBody>
          <a:bodyPr>
            <a:noAutofit/>
          </a:bodyPr>
          <a:lstStyle/>
          <a:p>
            <a:r>
              <a:rPr lang="ru-RU" sz="3200" dirty="0"/>
              <a:t>Подраздел «Основные сведения»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7171" y="1182849"/>
            <a:ext cx="9093666" cy="520956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619D98-B4E5-6A60-B38C-77B7F725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1" y="1182849"/>
            <a:ext cx="9349490" cy="520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5102352" y="443835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ред. от 12.01.2022</a:t>
            </a:r>
            <a:endParaRPr lang="ru-RU" dirty="0"/>
          </a:p>
        </p:txBody>
      </p:sp>
      <p:sp>
        <p:nvSpPr>
          <p:cNvPr id="12" name="Текст Прав"/>
          <p:cNvSpPr txBox="1">
            <a:spLocks/>
          </p:cNvSpPr>
          <p:nvPr/>
        </p:nvSpPr>
        <p:spPr>
          <a:xfrm>
            <a:off x="1636776" y="443835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Нормативные документы</a:t>
            </a:r>
          </a:p>
        </p:txBody>
      </p:sp>
      <p:sp>
        <p:nvSpPr>
          <p:cNvPr id="13" name="Текст Прав"/>
          <p:cNvSpPr txBox="1">
            <a:spLocks/>
          </p:cNvSpPr>
          <p:nvPr/>
        </p:nvSpPr>
        <p:spPr>
          <a:xfrm>
            <a:off x="5102352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документ-файл, подписанный электронной подписью + пункт 16 Правил(постановление1802)</a:t>
            </a:r>
          </a:p>
        </p:txBody>
      </p:sp>
      <p:sp>
        <p:nvSpPr>
          <p:cNvPr id="14" name="Текст Прав"/>
          <p:cNvSpPr txBox="1">
            <a:spLocks/>
          </p:cNvSpPr>
          <p:nvPr/>
        </p:nvSpPr>
        <p:spPr>
          <a:xfrm>
            <a:off x="1560276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публикация документов </a:t>
            </a:r>
            <a:br>
              <a:rPr lang="ru-RU" sz="1400" dirty="0"/>
            </a:br>
            <a:r>
              <a:rPr lang="ru-RU" sz="1400" dirty="0"/>
              <a:t>с электронной подписью</a:t>
            </a:r>
          </a:p>
        </p:txBody>
      </p:sp>
      <p:sp>
        <p:nvSpPr>
          <p:cNvPr id="15" name="Ромб 14"/>
          <p:cNvSpPr/>
          <p:nvPr/>
        </p:nvSpPr>
        <p:spPr>
          <a:xfrm>
            <a:off x="5302689" y="453725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омб 15"/>
          <p:cNvSpPr/>
          <p:nvPr/>
        </p:nvSpPr>
        <p:spPr>
          <a:xfrm>
            <a:off x="1837113" y="453725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5302689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омб 21"/>
          <p:cNvSpPr/>
          <p:nvPr/>
        </p:nvSpPr>
        <p:spPr>
          <a:xfrm>
            <a:off x="1837113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5"/>
          <p:cNvSpPr>
            <a:spLocks noGrp="1"/>
          </p:cNvSpPr>
          <p:nvPr>
            <p:ph type="ctrTitle"/>
          </p:nvPr>
        </p:nvSpPr>
        <p:spPr>
          <a:xfrm>
            <a:off x="1450974" y="641462"/>
            <a:ext cx="7004052" cy="3248025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Рособрнадзора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14.08.2020 № 831 «Об утверждении Требований к структуре официального сайта образовательной организации в информационно-телекоммуникационной сети «Интернет»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формату представления информации»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(Зарегистрировано в Минюсте России 12.11.2020 № 60867)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74823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1636776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Курсор на электронной подписи. На экране сведения:</a:t>
            </a:r>
          </a:p>
        </p:txBody>
      </p:sp>
      <p:sp>
        <p:nvSpPr>
          <p:cNvPr id="12" name="Текст Прав"/>
          <p:cNvSpPr txBox="1">
            <a:spLocks/>
          </p:cNvSpPr>
          <p:nvPr/>
        </p:nvSpPr>
        <p:spPr>
          <a:xfrm>
            <a:off x="5102352" y="4433642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в части документов, самостоятельно разрабатываемых и утверждаемых образовательной организацией</a:t>
            </a:r>
            <a:endParaRPr lang="ru-RU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Прав"/>
          <p:cNvSpPr txBox="1">
            <a:spLocks/>
          </p:cNvSpPr>
          <p:nvPr/>
        </p:nvSpPr>
        <p:spPr>
          <a:xfrm>
            <a:off x="5102352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и время подписания; Ф.И.О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должность лица; сформированный уникальный программный ключ</a:t>
            </a:r>
          </a:p>
        </p:txBody>
      </p:sp>
      <p:sp>
        <p:nvSpPr>
          <p:cNvPr id="14" name="Текст Прав"/>
          <p:cNvSpPr txBox="1">
            <a:spLocks/>
          </p:cNvSpPr>
          <p:nvPr/>
        </p:nvSpPr>
        <p:spPr>
          <a:xfrm>
            <a:off x="1636776" y="4433642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простая электронная подпись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Ромб 14"/>
          <p:cNvSpPr/>
          <p:nvPr/>
        </p:nvSpPr>
        <p:spPr>
          <a:xfrm>
            <a:off x="1837113" y="543034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омб 15"/>
          <p:cNvSpPr/>
          <p:nvPr/>
        </p:nvSpPr>
        <p:spPr>
          <a:xfrm>
            <a:off x="5302689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5302689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омб 21"/>
          <p:cNvSpPr/>
          <p:nvPr/>
        </p:nvSpPr>
        <p:spPr>
          <a:xfrm>
            <a:off x="1837113" y="4531046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5"/>
          <p:cNvSpPr>
            <a:spLocks noGrp="1"/>
          </p:cNvSpPr>
          <p:nvPr>
            <p:ph type="ctrTitle"/>
          </p:nvPr>
        </p:nvSpPr>
        <p:spPr>
          <a:xfrm>
            <a:off x="1450974" y="641462"/>
            <a:ext cx="7004052" cy="3248025"/>
          </a:xfrm>
        </p:spPr>
        <p:txBody>
          <a:bodyPr/>
          <a:lstStyle/>
          <a:p>
            <a:r>
              <a:rPr lang="ru-RU" sz="1800" b="0" i="0" u="none" strike="noStrike" baseline="0" dirty="0">
                <a:latin typeface="Arial" panose="020B0604020202020204" pitchFamily="34" charset="0"/>
              </a:rPr>
              <a:t>Информация </a:t>
            </a:r>
            <a:r>
              <a:rPr lang="ru-RU" sz="1800" i="0" u="sng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размещается на официальном сайте в текстовой </a:t>
            </a:r>
            <a:br>
              <a:rPr lang="ru-RU" sz="1800" i="0" u="sng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</a:br>
            <a:r>
              <a:rPr lang="ru-RU" sz="1800" i="0" u="sng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и (или) табличной формах, а также в форме копий документов, электронных документов, подписанных простой электронной подписью в соответствии с Федеральным </a:t>
            </a:r>
            <a:r>
              <a:rPr lang="ru-RU" sz="1800" i="0" u="sng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законом «Об электронной подписи» (в части документов, самостоятельно разрабатываемых </a:t>
            </a:r>
            <a:br>
              <a:rPr lang="ru-RU" sz="1800" i="0" u="sng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</a:br>
            <a:r>
              <a:rPr lang="ru-RU" sz="1800" i="0" u="sng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и утверждаемых образовательной организацией), в соответствии </a:t>
            </a:r>
            <a:br>
              <a:rPr lang="ru-RU" sz="1800" i="0" u="sng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</a:br>
            <a:r>
              <a:rPr lang="ru-RU" sz="1800" i="0" u="sng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с </a:t>
            </a:r>
            <a:r>
              <a:rPr lang="ru-RU" sz="1800" i="0" u="sng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требованиями к структуре официального сайта и формату представления информации, установленными Федеральной службой по надзору в сфере образования и науки.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Рособрнадзора от 14.08.2020 № 831) </a:t>
            </a:r>
            <a:br>
              <a:rPr lang="ru-RU" sz="1800" b="0" i="0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49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0974" y="641462"/>
            <a:ext cx="7004052" cy="3248025"/>
          </a:xfrm>
        </p:spPr>
        <p:txBody>
          <a:bodyPr/>
          <a:lstStyle/>
          <a:p>
            <a:br>
              <a:rPr lang="ru-RU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</a:t>
            </a:r>
            <a:r>
              <a:rPr lang="ru-RU" sz="1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</a:t>
            </a:r>
            <a:r>
              <a:rPr lang="ru-RU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«Сведения об образовательной организации»</a:t>
            </a:r>
            <a:br>
              <a:rPr lang="ru-RU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Подразделы:</a:t>
            </a:r>
            <a:br>
              <a:rPr lang="ru-RU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«Основные сведения»;</a:t>
            </a:r>
            <a:br>
              <a:rPr lang="ru-RU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«Структура и органы управления образовательной организацией»;</a:t>
            </a:r>
            <a:br>
              <a:rPr lang="ru-RU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«Документы»;</a:t>
            </a:r>
            <a:br>
              <a:rPr lang="ru-RU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«Образование»;</a:t>
            </a:r>
            <a:br>
              <a:rPr lang="ru-RU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«Руководство. Педагогический (научно-педагогический) состав»;</a:t>
            </a:r>
            <a:br>
              <a:rPr lang="ru-RU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«Материально-техническое обеспечение и оснащенность образовательного процесса»;</a:t>
            </a:r>
            <a:br>
              <a:rPr lang="ru-RU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latin typeface="Arial" panose="020B0604020202020204" pitchFamily="34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Платные образовательные услуги»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«Финансово-хозяйственная деятельность»;</a:t>
            </a:r>
            <a:br>
              <a:rPr lang="ru-RU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«Вакантные места для приема (перевода) обучающихся»</a:t>
            </a:r>
            <a:br>
              <a:rPr lang="ru-RU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0" i="0" u="none" strike="noStrike" baseline="0" dirty="0">
                <a:latin typeface="Arial" panose="020B0604020202020204" pitchFamily="34" charset="0"/>
              </a:rPr>
            </a:br>
            <a:br>
              <a:rPr lang="ru-RU" sz="1800" b="0" i="0" u="none" strike="noStrike" baseline="0" dirty="0"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7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5102352" y="443835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«Стипендии и меры поддержки обучающихся»</a:t>
            </a:r>
          </a:p>
        </p:txBody>
      </p:sp>
      <p:sp>
        <p:nvSpPr>
          <p:cNvPr id="8" name="Текст Прав"/>
          <p:cNvSpPr txBox="1">
            <a:spLocks/>
          </p:cNvSpPr>
          <p:nvPr/>
        </p:nvSpPr>
        <p:spPr>
          <a:xfrm>
            <a:off x="1510942" y="4387762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«Образовательные стандарты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требования» </a:t>
            </a:r>
          </a:p>
        </p:txBody>
      </p:sp>
      <p:sp>
        <p:nvSpPr>
          <p:cNvPr id="9" name="Текст Прав"/>
          <p:cNvSpPr txBox="1">
            <a:spLocks/>
          </p:cNvSpPr>
          <p:nvPr/>
        </p:nvSpPr>
        <p:spPr>
          <a:xfrm>
            <a:off x="5102352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«Международное сотрудничество»</a:t>
            </a:r>
          </a:p>
        </p:txBody>
      </p:sp>
      <p:sp>
        <p:nvSpPr>
          <p:cNvPr id="10" name="Текст Прав"/>
          <p:cNvSpPr txBox="1">
            <a:spLocks/>
          </p:cNvSpPr>
          <p:nvPr/>
        </p:nvSpPr>
        <p:spPr>
          <a:xfrm>
            <a:off x="1636776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</a:t>
            </a:r>
          </a:p>
          <a:p>
            <a:pPr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«Доступная среда»</a:t>
            </a:r>
          </a:p>
        </p:txBody>
      </p:sp>
      <p:sp>
        <p:nvSpPr>
          <p:cNvPr id="11" name="Ромб 10"/>
          <p:cNvSpPr/>
          <p:nvPr/>
        </p:nvSpPr>
        <p:spPr>
          <a:xfrm>
            <a:off x="5302689" y="453725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1837113" y="453725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/>
          <p:cNvSpPr/>
          <p:nvPr/>
        </p:nvSpPr>
        <p:spPr>
          <a:xfrm>
            <a:off x="5302689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1837113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56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0974" y="641462"/>
            <a:ext cx="7004052" cy="3248025"/>
          </a:xfrm>
        </p:spPr>
        <p:txBody>
          <a:bodyPr/>
          <a:lstStyle/>
          <a:p>
            <a:r>
              <a:rPr lang="ru-RU" dirty="0"/>
              <a:t>Сайт организации должен иметь версию сайта для слабовидящих </a:t>
            </a:r>
            <a:br>
              <a:rPr lang="ru-RU" dirty="0"/>
            </a:br>
            <a:r>
              <a:rPr lang="ru-RU" dirty="0"/>
              <a:t>(для инвалидов и лиц </a:t>
            </a:r>
            <a:br>
              <a:rPr lang="ru-RU" dirty="0"/>
            </a:br>
            <a:r>
              <a:rPr lang="ru-RU" dirty="0"/>
              <a:t>с ограниченными возможностями здоровья по зрению) </a:t>
            </a:r>
          </a:p>
        </p:txBody>
      </p:sp>
      <p:sp>
        <p:nvSpPr>
          <p:cNvPr id="9" name="Текст Прав"/>
          <p:cNvSpPr txBox="1">
            <a:spLocks/>
          </p:cNvSpPr>
          <p:nvPr/>
        </p:nvSpPr>
        <p:spPr>
          <a:xfrm>
            <a:off x="1636776" y="4433642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Пункт 4 </a:t>
            </a:r>
          </a:p>
          <a:p>
            <a:r>
              <a:rPr lang="ru-RU" dirty="0"/>
              <a:t>Требований № 831</a:t>
            </a:r>
          </a:p>
        </p:txBody>
      </p:sp>
      <p:sp>
        <p:nvSpPr>
          <p:cNvPr id="13" name="Ромб 12"/>
          <p:cNvSpPr/>
          <p:nvPr/>
        </p:nvSpPr>
        <p:spPr>
          <a:xfrm>
            <a:off x="1838227" y="4531046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C89CCB-25D4-DA59-AE2E-7C16CFC254F6}"/>
              </a:ext>
            </a:extLst>
          </p:cNvPr>
          <p:cNvSpPr txBox="1"/>
          <p:nvPr/>
        </p:nvSpPr>
        <p:spPr>
          <a:xfrm>
            <a:off x="2476850" y="3107932"/>
            <a:ext cx="4953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21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Тема1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 w="28575">
          <a:noFill/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1500" dirty="0" err="1" smtClean="0">
            <a:solidFill>
              <a:schemeClr val="accent1">
                <a:lumMod val="75000"/>
              </a:schemeClr>
            </a:solidFill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SC_RU_EDU_test_universal_" id="{0F326A36-4E8E-4D34-8D57-DB4CE51CB6ED}" vid="{895AB5E8-B27E-4E38-B4EF-6EBFE2E5152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3042FA2-3814-4568-BEB8-FEAFD026DC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E9F424-E98D-4A88-8E39-9A1A3DE28C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13F1AF-44D4-4D29-8344-45133B6B0419}">
  <ds:schemaRefs>
    <ds:schemaRef ds:uri="http://schemas.microsoft.com/sharepoint/v3"/>
    <ds:schemaRef ds:uri="2547570a-e5f4-4946-a4c3-82580e42479e"/>
    <ds:schemaRef ds:uri="http://purl.org/dc/terms/"/>
    <ds:schemaRef ds:uri="6ee78bd2-4339-4042-adc0-bcc646419980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Универсальный</Template>
  <TotalTime>1955</TotalTime>
  <Words>3068</Words>
  <Application>Microsoft Office PowerPoint</Application>
  <PresentationFormat>Лист A4 (210x297 мм)</PresentationFormat>
  <Paragraphs>395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</vt:lpstr>
      <vt:lpstr>Times New Roman</vt:lpstr>
      <vt:lpstr>Тема1</vt:lpstr>
      <vt:lpstr>  Семинар директоров учреждений  дополнительного образования  спортивной направленности  Официальный сайт образовательной организации  и выполнение требований законодательства  к размещению информации на нем   С.Н. Михайлина, консультант отдела контроля  за исполнением законодательства в сфере образования  Комитет по образованию Псковской области    Дедовичи 9 ноября 2023 года</vt:lpstr>
      <vt:lpstr>Федеральный закон от 29.12.2012  № 273-ФЗ «Об образовании  в Российской Федерации» статьи 28, 29  с изм. и доп., вступ. в силу с 01.09.2023 </vt:lpstr>
      <vt:lpstr>постановление Правительства Российской Федерации   от 20.10.2021 № 1802 «Об утверждении Правил размещения на официальном сайте образовательной организации в информационно-телекоммуникационной сети «Интернет» и обновления информации  об образовательной организации, а также  о признании утратившими силу некоторых актов и отдельных положений некоторых актов Правительства Российской Федерации»</vt:lpstr>
      <vt:lpstr>Информация  на главных страницах подразделов </vt:lpstr>
      <vt:lpstr>Подраздел «Основные сведения»</vt:lpstr>
      <vt:lpstr>Приказ Рособрнадзора  от 14.08.2020 № 831 «Об утверждении Требований к структуре официального сайта образовательной организации в информационно-телекоммуникационной сети «Интернет»  и формату представления информации»  (Зарегистрировано в Минюсте России 12.11.2020 № 60867)</vt:lpstr>
      <vt:lpstr>Информация размещается на официальном сайте в текстовой  и (или) табличной формах, а также в форме копий документов, электронных документов, подписанных простой электронной подписью в соответствии с Федеральным законом «Об электронной подписи» (в части документов, самостоятельно разрабатываемых  и утверждаемых образовательной организацией), в соответствии  с требованиями к структуре официального сайта и формату представления информации, установленными Федеральной службой по надзору в сфере образования и науки.  (приказ Рособрнадзора от 14.08.2020 № 831)  </vt:lpstr>
      <vt:lpstr>    Специальный раздел «Сведения об образовательной организации»  Подразделы: «Основные сведения»; «Структура и органы управления образовательной организацией»; «Документы»; «Образование»; «Руководство. Педагогический (научно-педагогический) состав»; «Материально-техническое обеспечение и оснащенность образовательного процесса»;  «Платные образовательные услуги» «Финансово-хозяйственная деятельность»; «Вакантные места для приема (перевода) обучающихся»   </vt:lpstr>
      <vt:lpstr>Сайт организации должен иметь версию сайта для слабовидящих  (для инвалидов и лиц  с ограниченными возможностями здоровья по зрению) </vt:lpstr>
      <vt:lpstr>Подраздел «Основные сведения»</vt:lpstr>
      <vt:lpstr>Подраздел «Основные сведения»</vt:lpstr>
      <vt:lpstr>Подраздел «Структура и органы управления образовательной организацией» </vt:lpstr>
      <vt:lpstr>Подраздел «Документы» </vt:lpstr>
      <vt:lpstr>Подраздел «Документы» </vt:lpstr>
      <vt:lpstr>Подраздел «Документы» </vt:lpstr>
      <vt:lpstr>Подраздел «Руководство. Педагогический (научно-педагогический) состав» </vt:lpstr>
      <vt:lpstr>Подраздел «Материально-техническое обеспечение и оснащенность образовательного процесса» </vt:lpstr>
      <vt:lpstr>Подраздел  «Платные образовательные услуги» </vt:lpstr>
      <vt:lpstr>Подраздел  «Финансово-хозяйственная деятельность» </vt:lpstr>
      <vt:lpstr>Подраздел «Финансово-хозяйственная деятельность»</vt:lpstr>
      <vt:lpstr>Подраздел «Доступная среда» </vt:lpstr>
      <vt:lpstr>Подраздел «Международное сотрудничество» </vt:lpstr>
      <vt:lpstr>Подраздел «Стипендии и меры поддержки обучающихся» </vt:lpstr>
      <vt:lpstr>Подраздел «Образовательные стандарты  и требования» </vt:lpstr>
      <vt:lpstr>Презентация PowerPoint</vt:lpstr>
      <vt:lpstr>Подраздел «Образование»  дополнительные общеобразовательные программы  Часть 4 статьи 12 № 273-ФЗ</vt:lpstr>
      <vt:lpstr>                       </vt:lpstr>
      <vt:lpstr> </vt:lpstr>
      <vt:lpstr>Презентация PowerPoint</vt:lpstr>
      <vt:lpstr>Порядок организации и осуществления  образовательной деятельности  по дополнительным общеобразовательным программам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user</dc:creator>
  <cp:lastModifiedBy>user</cp:lastModifiedBy>
  <cp:revision>151</cp:revision>
  <cp:lastPrinted>2023-11-08T14:28:10Z</cp:lastPrinted>
  <dcterms:created xsi:type="dcterms:W3CDTF">2023-01-26T12:02:39Z</dcterms:created>
  <dcterms:modified xsi:type="dcterms:W3CDTF">2023-11-08T14:42:16Z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