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7" r:id="rId16"/>
    <p:sldId id="272" r:id="rId17"/>
    <p:sldId id="275" r:id="rId18"/>
    <p:sldId id="271" r:id="rId19"/>
    <p:sldId id="276" r:id="rId20"/>
    <p:sldId id="273" r:id="rId21"/>
    <p:sldId id="274" r:id="rId22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prikaz_dopolnitelnye_pp_i_psp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1060;&#1077;&#1076;&#1077;&#1088;&#1072;&#1083;&#1100;&#1085;&#1099;&#1077;%20&#1089;&#1090;&#1072;&#1085;&#1076;&#1072;&#1088;&#1090;&#1099;%20&#1080;%20&#1087;&#1088;&#1080;&#1084;&#1077;&#1088;&#1085;&#1099;&#1077;%20&#1076;&#1086;&#1087;.%20&#1086;&#1073;&#1088;.%20&#1087;&#1088;&#1086;&#1075;&#1088;&#1072;&#1084;&#1084;&#1099;%20&#1089;&#1087;&#1086;&#1088;&#1090;.&#1087;&#1086;&#1076;&#1075;&#1086;&#1090;&#1086;&#1074;&#1082;&#1080;.doc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razrabotka-i-oformlenie-obshherazvivayushhih-programm-2022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60;&#1077;&#1076;&#1077;&#1088;&#1072;&#1083;&#1100;&#1085;&#1099;&#1081;%20&#1089;&#1090;&#1072;&#1085;&#1076;&#1072;&#1088;&#1090;%20&#1089;&#1087;&#1086;&#1088;&#1090;%20&#1087;&#1086;&#1076;&#1075;&#1086;&#1090;&#1086;&#1074;&#1082;&#1080;%20&#1089;&#1090;&#1088;&#1077;&#1083;&#1100;&#1073;&#1072;%20&#1080;&#1079;%20&#1083;&#1091;&#1082;&#1072;.docx" TargetMode="External"/><Relationship Id="rId2" Type="http://schemas.openxmlformats.org/officeDocument/2006/relationships/hyperlink" Target="&#1055;&#1088;&#1080;&#1084;&#1077;&#1088;&#1085;&#1072;&#1103;%20&#1076;&#1086;&#1087;.%20&#1086;&#1073;&#1086;&#1088;.%20&#1087;&#1088;&#1086;&#1075;&#1088;&#1072;&#1084;&#1084;&#1072;%20&#1089;&#1090;&#1088;&#1077;&#1083;&#1100;&#1073;&#1072;%20&#1080;&#1079;%20&#1083;&#1091;&#1082;&#1072;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normativno_pravovoe_regulirovanie_edinogo_sportivno_obrazovatelnogo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CC3FD-7985-6770-015A-87D8F9A72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106" y="436228"/>
            <a:ext cx="8370638" cy="3356235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Семинар директоров учреждений дополнительного образования спортивной направленности Псковской области </a:t>
            </a:r>
            <a:br>
              <a:rPr lang="ru-RU" sz="2000" dirty="0"/>
            </a:br>
            <a:r>
              <a:rPr lang="ru-RU" sz="1600" dirty="0"/>
              <a:t>09.11.2023</a:t>
            </a:r>
            <a:br>
              <a:rPr lang="ru-RU" sz="1600" dirty="0"/>
            </a:br>
            <a:br>
              <a:rPr lang="ru-RU" sz="3200" dirty="0"/>
            </a:br>
            <a:r>
              <a:rPr lang="ru-RU" sz="3200" dirty="0"/>
              <a:t>Соблюдение требований законодательства в сфере образования при организации образовательного процесса по дополнительным образовательным программам спортивной подготовки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A7D92A-23FD-6DF5-D8C3-4C189E03A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6906" y="4267804"/>
            <a:ext cx="8561746" cy="93337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Орехова Ирина Евгеньевна, </a:t>
            </a:r>
          </a:p>
          <a:p>
            <a:r>
              <a:rPr lang="ru-RU" dirty="0"/>
              <a:t>Заместитель начальника отдела контроля за исполнением законодательства </a:t>
            </a:r>
            <a:br>
              <a:rPr lang="ru-RU" dirty="0"/>
            </a:br>
            <a:r>
              <a:rPr lang="ru-RU" dirty="0"/>
              <a:t>в сфере образования Комитета по образованию Псковской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08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352735"/>
              </p:ext>
            </p:extLst>
          </p:nvPr>
        </p:nvGraphicFramePr>
        <p:xfrm>
          <a:off x="1" y="-2"/>
          <a:ext cx="12118029" cy="6739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3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935">
                  <a:extLst>
                    <a:ext uri="{9D8B030D-6E8A-4147-A177-3AD203B41FA5}">
                      <a16:colId xmlns:a16="http://schemas.microsoft.com/office/drawing/2014/main" val="2794985059"/>
                    </a:ext>
                  </a:extLst>
                </a:gridCol>
              </a:tblGrid>
              <a:tr h="565279">
                <a:tc>
                  <a:txBody>
                    <a:bodyPr/>
                    <a:lstStyle/>
                    <a:p>
                      <a:pPr fontAlgn="base"/>
                      <a:r>
                        <a:rPr lang="ru-RU" sz="1400" u="none" strike="noStrike" dirty="0"/>
                        <a:t>Критерии отнесения объектов контроля</a:t>
                      </a:r>
                    </a:p>
                  </a:txBody>
                  <a:tcPr marL="285750" marR="285750" marT="171450" marB="171450" anchor="ctr"/>
                </a:tc>
                <a:tc gridSpan="2">
                  <a:txBody>
                    <a:bodyPr/>
                    <a:lstStyle/>
                    <a:p>
                      <a:pPr fontAlgn="base"/>
                      <a:r>
                        <a:rPr lang="ru-RU" sz="1400" u="none" strike="noStrike" dirty="0"/>
                        <a:t>Категория риска</a:t>
                      </a:r>
                    </a:p>
                  </a:txBody>
                  <a:tcPr marL="285750" marR="285750" marT="171450" marB="171450" anchor="ctr"/>
                </a:tc>
                <a:tc hMerge="1">
                  <a:txBody>
                    <a:bodyPr/>
                    <a:lstStyle/>
                    <a:p>
                      <a:pPr fontAlgn="base"/>
                      <a:endParaRPr lang="ru-RU" sz="1400" u="none" strike="noStrike" dirty="0"/>
                    </a:p>
                  </a:txBody>
                  <a:tcPr marL="285750" marR="285750" marT="171450" marB="1714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53">
                <a:tc gridSpan="3"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 Критерий тяжести потенциальных негативных последствий возможного несоблюдения обязательных требований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350">
                <a:tc gridSpan="2">
                  <a:txBody>
                    <a:bodyPr/>
                    <a:lstStyle/>
                    <a:p>
                      <a:pPr fontAlgn="base"/>
                      <a:r>
                        <a:rPr lang="ru-RU" sz="1400" u="none" strike="noStrike" dirty="0"/>
                        <a:t>1</a:t>
                      </a:r>
                      <a:r>
                        <a:rPr lang="ru-RU" sz="1400" b="1" u="none" strike="noStrike" dirty="0"/>
                        <a:t>. Деятельность организаций,  осуществляющих образовательную деятельность, </a:t>
                      </a:r>
                      <a:r>
                        <a:rPr lang="ru-RU" sz="1000" u="none" strike="noStrike" dirty="0"/>
                        <a:t>и индивидуальных предпринимателей, осуществляющих образовательную деятельность, за исключением индивидуальных предпринимателей, осуществляющих образовательную деятельность непосредственно (далее - контролируемые лица), </a:t>
                      </a:r>
                      <a:r>
                        <a:rPr lang="ru-RU" sz="1400" b="1" u="none" strike="noStrike" dirty="0"/>
                        <a:t>по реализации одной или нескольких </a:t>
                      </a:r>
                      <a:r>
                        <a:rPr lang="ru-RU" sz="1000" u="none" strike="noStrike" dirty="0"/>
                        <a:t>основных образовательных программ, имеющих государственную аккредитацию образовательной деятельности (за исключением образовательных программ дошкольного образования, основных программ профессионального обучения), и (или) </a:t>
                      </a:r>
                      <a:r>
                        <a:rPr lang="ru-RU" sz="1400" b="1" u="none" strike="noStrike" dirty="0"/>
                        <a:t>дополнительных образовательных программ</a:t>
                      </a:r>
                      <a:r>
                        <a:rPr lang="ru-RU" sz="1400" u="none" strike="noStrike" dirty="0"/>
                        <a:t>, </a:t>
                      </a:r>
                      <a:br>
                        <a:rPr lang="ru-RU" sz="1400" u="none" strike="noStrike" dirty="0"/>
                      </a:br>
                      <a:r>
                        <a:rPr lang="ru-RU" sz="1000" u="none" strike="noStrike" dirty="0"/>
                        <a:t>а также образовательных программ, направленных на подготовку служителей и религиозного персонала религиозных организаций (далее - образовательная деятельность контролируемых лиц)</a:t>
                      </a:r>
                    </a:p>
                  </a:txBody>
                  <a:tcPr marL="285750" marR="285750" marT="171450" marB="171450" anchor="ctr"/>
                </a:tc>
                <a:tc hMerge="1">
                  <a:txBody>
                    <a:bodyPr/>
                    <a:lstStyle/>
                    <a:p>
                      <a:pPr fontAlgn="base"/>
                      <a:r>
                        <a:rPr lang="ru-RU" sz="1400" b="1" u="none" strike="noStrike" dirty="0"/>
                        <a:t>низкий риск</a:t>
                      </a:r>
                      <a:endParaRPr lang="ru-RU" sz="1400" u="none" strike="noStrike" dirty="0"/>
                    </a:p>
                  </a:txBody>
                  <a:tcPr marL="285750" marR="285750" marT="171450" marB="1714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 u="none" strike="noStrike"/>
                        <a:t>низкий риск</a:t>
                      </a:r>
                      <a:endParaRPr lang="ru-RU" sz="1400" u="none" strike="noStrike" dirty="0"/>
                    </a:p>
                  </a:txBody>
                  <a:tcPr marL="285750" marR="285750" marT="171450" marB="1714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53">
                <a:tc gridSpan="2"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II. Критерии вероятности несоблюдения обязательных требований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6453">
                <a:tc gridSpan="2">
                  <a:txBody>
                    <a:bodyPr/>
                    <a:lstStyle/>
                    <a:p>
                      <a:pPr fontAlgn="base"/>
                      <a:r>
                        <a:rPr lang="ru-RU" sz="1400" u="none" strike="noStrike" dirty="0"/>
                        <a:t>2. </a:t>
                      </a:r>
                      <a:r>
                        <a:rPr lang="ru-RU" sz="1000" u="none" strike="noStrike" dirty="0"/>
                        <a:t>Образовательная деятельность контролируемых лиц</a:t>
                      </a:r>
                      <a:r>
                        <a:rPr lang="ru-RU" sz="1400" u="none" strike="noStrike" dirty="0"/>
                        <a:t> </a:t>
                      </a:r>
                      <a:r>
                        <a:rPr lang="ru-RU" sz="1400" b="1" u="none" strike="noStrike" dirty="0"/>
                        <a:t>при наличии обращения (жалобы, заявления), признанного обоснованным</a:t>
                      </a:r>
                      <a:r>
                        <a:rPr lang="ru-RU" sz="1400" u="none" strike="noStrike" dirty="0"/>
                        <a:t> </a:t>
                      </a:r>
                      <a:r>
                        <a:rPr lang="ru-RU" sz="1000" u="none" strike="noStrike" dirty="0"/>
                        <a:t>по результатам рассмотрения в Федеральной службе по надзору в сфере образования и науки или органах исполнительной власти субъектов Российской Федерации, осуществляющих переданные Российской Федерацией полномочия по государственному контролю (надзору), </a:t>
                      </a:r>
                      <a:br>
                        <a:rPr lang="ru-RU" sz="1000" u="none" strike="noStrike" dirty="0"/>
                      </a:br>
                      <a:r>
                        <a:rPr lang="ru-RU" sz="1000" b="1" u="none" strike="noStrike" dirty="0"/>
                        <a:t>от физических и юридических лиц, в том числе индивидуальных предпринимателей, государственных и муниципальных органов </a:t>
                      </a:r>
                      <a:br>
                        <a:rPr lang="ru-RU" sz="1000" b="1" u="none" strike="noStrike" dirty="0"/>
                      </a:br>
                      <a:r>
                        <a:rPr lang="ru-RU" sz="1000" b="1" u="none" strike="noStrike" dirty="0"/>
                        <a:t>и их должностных лиц, средств массовой информации,</a:t>
                      </a:r>
                      <a:r>
                        <a:rPr lang="ru-RU" sz="1000" u="none" strike="noStrike" dirty="0"/>
                        <a:t> </a:t>
                      </a:r>
                      <a:r>
                        <a:rPr lang="ru-RU" sz="1000" b="1" u="none" strike="noStrike" dirty="0"/>
                        <a:t>о фактах нарушения контролируемым лицом обязательных требований </a:t>
                      </a:r>
                      <a:r>
                        <a:rPr lang="ru-RU" sz="1000" u="none" strike="noStrike" dirty="0"/>
                        <a:t>и (или) </a:t>
                      </a:r>
                      <a:r>
                        <a:rPr lang="ru-RU" sz="1000" b="1" u="none" strike="noStrike" dirty="0"/>
                        <a:t>исполнения решений, принимаемых по результатам контрольных (надзорных) мероприятий,</a:t>
                      </a:r>
                      <a:r>
                        <a:rPr lang="ru-RU" sz="1000" u="none" strike="noStrike" dirty="0"/>
                        <a:t> в течение календарного года, предшествующего дате принятия решения об отнесении объекта федерального государственного контроля (надзора) в сфере образования к определенной категории риска</a:t>
                      </a:r>
                    </a:p>
                  </a:txBody>
                  <a:tcPr marL="285750" marR="285750" marT="171450" marB="171450" anchor="ctr"/>
                </a:tc>
                <a:tc hMerge="1">
                  <a:txBody>
                    <a:bodyPr/>
                    <a:lstStyle/>
                    <a:p>
                      <a:pPr fontAlgn="base"/>
                      <a:r>
                        <a:rPr lang="ru-RU" sz="1400" b="1" u="none" strike="noStrike" dirty="0"/>
                        <a:t>средний риск</a:t>
                      </a:r>
                      <a:endParaRPr lang="ru-RU" sz="1400" u="none" strike="noStrike" dirty="0"/>
                    </a:p>
                  </a:txBody>
                  <a:tcPr marL="285750" marR="285750" marT="171450" marB="1714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 u="none" strike="noStrike"/>
                        <a:t>средний риск</a:t>
                      </a:r>
                      <a:endParaRPr lang="ru-RU" sz="1400" u="none" strike="noStrike" dirty="0"/>
                    </a:p>
                  </a:txBody>
                  <a:tcPr marL="285750" marR="285750" marT="171450" marB="1714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582">
                <a:tc gridSpan="2">
                  <a:txBody>
                    <a:bodyPr/>
                    <a:lstStyle/>
                    <a:p>
                      <a:pPr fontAlgn="base"/>
                      <a:r>
                        <a:rPr lang="ru-RU" sz="1400" u="none" strike="noStrike" dirty="0"/>
                        <a:t>3. </a:t>
                      </a:r>
                      <a:r>
                        <a:rPr lang="ru-RU" sz="1000" u="none" strike="noStrike" dirty="0"/>
                        <a:t>Образовательная деятельность контролируемых лиц</a:t>
                      </a:r>
                      <a:r>
                        <a:rPr lang="ru-RU" sz="1400" u="none" strike="noStrike" dirty="0"/>
                        <a:t> </a:t>
                      </a:r>
                      <a:r>
                        <a:rPr lang="ru-RU" sz="1400" b="1" u="none" strike="noStrike" dirty="0"/>
                        <a:t>при</a:t>
                      </a:r>
                      <a:r>
                        <a:rPr lang="ru-RU" sz="1400" u="none" strike="noStrike" dirty="0"/>
                        <a:t> </a:t>
                      </a:r>
                      <a:r>
                        <a:rPr lang="ru-RU" sz="1400" b="1" u="none" strike="noStrike" dirty="0"/>
                        <a:t>наличии вступившего в законную силу постановления о назначении административного наказания контролируемому лицу</a:t>
                      </a:r>
                      <a:r>
                        <a:rPr lang="ru-RU" sz="1400" u="none" strike="noStrike" dirty="0"/>
                        <a:t> </a:t>
                      </a:r>
                      <a:r>
                        <a:rPr lang="ru-RU" sz="1000" u="none" strike="noStrike" dirty="0"/>
                        <a:t>за совершение административного правонарушения в сфере образования, предусмотренного одной или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несколькими статьями Кодекса Российской Федерации об административных правонарушениях: статьей 5.57, статьей 9.13, частью 1 статьи 19.4, статьей 19.4.1, частью 1 статьи 19.5, статьями 19.6, 19.7, 19.20 и 19.30, статьей 19.30.2 (в части сведений о выданных документах об образовании и (или) о квалификации, документах об обучении) 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</a:rPr>
                        <a:t>в период 3 лет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, предшествующих </a:t>
                      </a:r>
                      <a:r>
                        <a:rPr lang="ru-RU" sz="1000" u="none" strike="noStrike" dirty="0"/>
                        <a:t>дате принятия решения об отнесении объекта федерального государственного контроля (надзора) в сфере образования к определенной категории риска</a:t>
                      </a:r>
                    </a:p>
                  </a:txBody>
                  <a:tcPr marL="285750" marR="285750" marT="171450" marB="171450" anchor="ctr"/>
                </a:tc>
                <a:tc hMerge="1">
                  <a:txBody>
                    <a:bodyPr/>
                    <a:lstStyle/>
                    <a:p>
                      <a:pPr fontAlgn="base"/>
                      <a:r>
                        <a:rPr lang="ru-RU" sz="1400" b="1" u="none" strike="noStrike" dirty="0"/>
                        <a:t>средний риск</a:t>
                      </a:r>
                      <a:endParaRPr lang="ru-RU" sz="1400" u="none" strike="noStrike" dirty="0"/>
                    </a:p>
                  </a:txBody>
                  <a:tcPr marL="285750" marR="285750" marT="171450" marB="1714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 u="none" strike="noStrike"/>
                        <a:t>средний риск</a:t>
                      </a:r>
                      <a:endParaRPr lang="ru-RU" sz="1400" u="none" strike="noStrike" dirty="0"/>
                    </a:p>
                  </a:txBody>
                  <a:tcPr marL="285750" marR="285750" marT="171450" marB="1714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2098">
                <a:tc gridSpan="2">
                  <a:txBody>
                    <a:bodyPr/>
                    <a:lstStyle/>
                    <a:p>
                      <a:pPr fontAlgn="base"/>
                      <a:r>
                        <a:rPr lang="ru-RU" sz="1400" u="none" strike="noStrike" dirty="0"/>
                        <a:t>4. Образовательная деятельность контролируемых лиц при одновременном наличии критериев вероятности несоблюдения обязательных требований,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</a:rPr>
                        <a:t>указанных в пунктах 2 и 3 .</a:t>
                      </a:r>
                    </a:p>
                  </a:txBody>
                  <a:tcPr marL="285750" marR="285750" marT="171450" marB="171450" anchor="ctr"/>
                </a:tc>
                <a:tc hMerge="1">
                  <a:txBody>
                    <a:bodyPr/>
                    <a:lstStyle/>
                    <a:p>
                      <a:pPr fontAlgn="base"/>
                      <a:r>
                        <a:rPr lang="ru-RU" sz="1400" b="1" u="none" strike="noStrike" dirty="0"/>
                        <a:t>высокий риск</a:t>
                      </a:r>
                      <a:endParaRPr lang="ru-RU" sz="1400" u="none" strike="noStrike" dirty="0"/>
                    </a:p>
                  </a:txBody>
                  <a:tcPr marL="285750" marR="285750" marT="171450" marB="1714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 u="none" strike="noStrike" dirty="0"/>
                        <a:t>высокий риск</a:t>
                      </a:r>
                      <a:endParaRPr lang="ru-RU" sz="1400" u="none" strike="noStrike" dirty="0"/>
                    </a:p>
                  </a:txBody>
                  <a:tcPr marL="285750" marR="285750" marT="171450" marB="1714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699784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Перечень объектов контроля, учитываемых в рамках формирования ежегодного плана контрольных (надзорных) мероприятий, с указанием категории риска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4696" y="3591697"/>
            <a:ext cx="9520158" cy="1874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приказ Комитета по образованию Псковской области </a:t>
            </a:r>
            <a:br>
              <a:rPr lang="ru-RU" sz="2400" b="1" dirty="0"/>
            </a:br>
            <a:r>
              <a:rPr lang="ru-RU" sz="2400" b="1" dirty="0"/>
              <a:t>от 07.09.2023 № ОБ-ОРД-2023-855 "Об отнесении объектов федерального государственного контроля (надзора) в сфере образования к категориям риска"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495" y="643466"/>
            <a:ext cx="10360971" cy="5926667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Программа профилактики рисков причинения вреда и план проведения плановых контрольных (надзорных) мероприятий контрольным (надзорным) органом</a:t>
            </a:r>
          </a:p>
          <a:p>
            <a:pPr fontAlgn="base"/>
            <a:r>
              <a:rPr lang="ru-RU" dirty="0"/>
              <a:t>Исчерпывающий перечень сведений, которые могут запрашиваться контрольным (надзорным) органом у контролируемого лица</a:t>
            </a:r>
          </a:p>
          <a:p>
            <a:pPr fontAlgn="base"/>
            <a:r>
              <a:rPr lang="ru-RU" dirty="0"/>
              <a:t>Сведения о способах получения консультаций по вопросам соблюдения обязательных требований</a:t>
            </a:r>
          </a:p>
          <a:p>
            <a:pPr fontAlgn="base"/>
            <a:r>
              <a:rPr lang="ru-RU" dirty="0"/>
              <a:t>Сведения о порядке досудебного обжалования решений контрольного (надзорного) органа, действий (бездействия) его должностных лиц</a:t>
            </a:r>
          </a:p>
          <a:p>
            <a:pPr fontAlgn="base"/>
            <a:r>
              <a:rPr lang="ru-RU" dirty="0"/>
              <a:t>Доклады, содержащие результаты обобщения правоприменительной практики контрольного (надзорного) органа</a:t>
            </a:r>
          </a:p>
          <a:p>
            <a:pPr fontAlgn="base"/>
            <a:r>
              <a:rPr lang="ru-RU" dirty="0"/>
              <a:t>Доклады о государственном контроле (надзоре)</a:t>
            </a:r>
          </a:p>
          <a:p>
            <a:pPr fontAlgn="base"/>
            <a:r>
              <a:rPr lang="ru-RU" dirty="0"/>
              <a:t>Итоги контрольных(надзорных) мероприятий</a:t>
            </a:r>
          </a:p>
          <a:p>
            <a:pPr fontAlgn="base"/>
            <a:r>
              <a:rPr lang="ru-RU" dirty="0"/>
              <a:t>Мониторинг безопасности</a:t>
            </a:r>
          </a:p>
          <a:p>
            <a:pPr fontAlgn="base"/>
            <a:r>
              <a:rPr lang="ru-RU" b="1" dirty="0"/>
              <a:t> </a:t>
            </a:r>
            <a:r>
              <a:rPr lang="ru-RU" dirty="0"/>
              <a:t>Эксперты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Исчерпывающий перечень сведений, которые могут запрашиваться контрольным (надзорным) органом </a:t>
            </a:r>
            <a:br>
              <a:rPr lang="ru-RU" dirty="0"/>
            </a:br>
            <a:r>
              <a:rPr lang="ru-RU" dirty="0"/>
              <a:t>у контролируемого лица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Проверочные листы КНМ</a:t>
            </a:r>
          </a:p>
          <a:p>
            <a:r>
              <a:rPr lang="ru-RU" b="1" dirty="0">
                <a:hlinkClick r:id="rId2" action="ppaction://hlinkfile"/>
              </a:rPr>
              <a:t>Перечень документов, запрашиваемых в ходе проведения контрольно-надзорных мероприятий по федеральному государственному контролю (надзору) в сфере образования </a:t>
            </a:r>
            <a:endParaRPr lang="ru-RU" b="1" dirty="0"/>
          </a:p>
          <a:p>
            <a:pPr indent="42863">
              <a:buNone/>
            </a:pPr>
            <a:r>
              <a:rPr lang="ru-RU" dirty="0"/>
              <a:t>(в организациях реализующих дополнительные </a:t>
            </a:r>
            <a:r>
              <a:rPr lang="ru-RU" dirty="0" err="1"/>
              <a:t>предпрофессиональные</a:t>
            </a:r>
            <a:r>
              <a:rPr lang="ru-RU" dirty="0"/>
              <a:t> программы в области искусства и дополнительные образовательные программы спортивной подготовки)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564" y="161052"/>
            <a:ext cx="9520158" cy="1049235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Порядок организации и осуществления образовательной деятельности по дополнительным общеобразовательным программам, </a:t>
            </a:r>
            <a:r>
              <a:rPr lang="ru-RU" sz="2200" dirty="0"/>
              <a:t>утв. приказом </a:t>
            </a:r>
            <a:r>
              <a:rPr lang="ru-RU" sz="2200" dirty="0" err="1"/>
              <a:t>Минпросвещения</a:t>
            </a:r>
            <a:r>
              <a:rPr lang="ru-RU" sz="2200" dirty="0"/>
              <a:t> России от 27.07.2022 № 629 (</a:t>
            </a:r>
            <a:r>
              <a:rPr lang="ru-RU" sz="2200" b="1" dirty="0"/>
              <a:t>далее – Порядок № 629</a:t>
            </a:r>
            <a:r>
              <a:rPr lang="ru-RU" sz="2200" dirty="0"/>
              <a:t>)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201" y="1202267"/>
            <a:ext cx="11607800" cy="49360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дополнительные общеобразовательные программы в области физической культуры и спорта;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условия для реализации дополнительных общеобразовательных программ, учитывающие законодательство РФ </a:t>
            </a:r>
            <a:br>
              <a:rPr lang="ru-RU" sz="1500" dirty="0"/>
            </a:br>
            <a:r>
              <a:rPr lang="ru-RU" sz="1500" dirty="0"/>
              <a:t>в области обеспечения санитарно-эпидемиологического благополучия населения (СП 2.4.3648-20 , п. 3.6.1-3.6.3);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порядок обучения по индивидуальному учебному плану, в том числе ускоренное обучение;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расписание занятий;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локальный нормативный акт, определяющий количество обучающихся в объединении, их возрастные категории, а также продолжительность учебных занятий в объединении;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документы, устанавливающие формы обучения по дополнительным программам, формы аудиторных занятий, формы, порядок и периодичность проведения промежуточной аттестации;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документы по реализации программ в сетевой форме (при наличии) (Приказ </a:t>
            </a:r>
            <a:r>
              <a:rPr lang="ru-RU" sz="1500" dirty="0" err="1"/>
              <a:t>Минобрнауки</a:t>
            </a:r>
            <a:r>
              <a:rPr lang="ru-RU" sz="1500" dirty="0"/>
              <a:t> и </a:t>
            </a:r>
            <a:r>
              <a:rPr lang="ru-RU" sz="1500" dirty="0" err="1"/>
              <a:t>Минпросвещения</a:t>
            </a:r>
            <a:r>
              <a:rPr lang="ru-RU" sz="1500" dirty="0"/>
              <a:t> от 05.08.2020 № 882/391);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договоры о реализации дополнительных общеразвивающих программ в других организациях, осуществляющих образовательную деятельность (при наличии);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документы по организации обучения с применением электронного обучения или ДОТ (при наличии) (ч. 2 ст. 13 и ст. 16 Закона № 273-ФЗ);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документы по организация массовых мероприятий, совместной деятельности обучающихся и родителей (при наличии);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документы по допуску работников к педагогической деятельности (ч. 1, 4, 5 ст. 46 Закона № 273-ФЗ, п. 20 Порядка </a:t>
            </a:r>
            <a:br>
              <a:rPr lang="ru-RU" sz="1500" dirty="0"/>
            </a:br>
            <a:r>
              <a:rPr lang="ru-RU" sz="1500" dirty="0"/>
              <a:t>№ 629, </a:t>
            </a:r>
            <a:r>
              <a:rPr lang="ru-RU" sz="1500" dirty="0" err="1"/>
              <a:t>профстандарт</a:t>
            </a:r>
            <a:r>
              <a:rPr lang="ru-RU" sz="1500" dirty="0"/>
              <a:t> «Педагог доп. образования детей и взрослых» от 22.09.2021 № 652н, приказ </a:t>
            </a:r>
            <a:r>
              <a:rPr lang="ru-RU" sz="1500" dirty="0" err="1"/>
              <a:t>Минпросвещения</a:t>
            </a:r>
            <a:r>
              <a:rPr lang="ru-RU" sz="1500" dirty="0"/>
              <a:t> России от 18.10.2020 № 508 );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адаптированные образовательные программы для обучающихся с ограниченными возможностями здоровья, а для инвалидов также индивидуальные программы реабилитации (при наличии). Документы по созданию условий для получения дополнительного образования обучающимися с ограниченными возможностями здоровья, детьми-инвалидами и инвалидами (при наличии).  (п. 24-30 Порядка № 629).</a:t>
            </a:r>
            <a:endParaRPr lang="ru-RU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77800"/>
            <a:ext cx="11684000" cy="541421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Особенности организации и осуществления образовательной деятельности по дополнительным образовательным программам спортивной подготовки</a:t>
            </a:r>
            <a:r>
              <a:rPr lang="ru-RU" sz="2000" dirty="0"/>
              <a:t>, </a:t>
            </a:r>
            <a:r>
              <a:rPr lang="ru-RU" sz="1400" dirty="0"/>
              <a:t>утв. приказом </a:t>
            </a:r>
            <a:r>
              <a:rPr lang="ru-RU" sz="1400" dirty="0" err="1"/>
              <a:t>Минспорта</a:t>
            </a:r>
            <a:r>
              <a:rPr lang="ru-RU" sz="1400" dirty="0"/>
              <a:t> России от 03.08.2022 № 634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1200"/>
            <a:ext cx="12192000" cy="6002867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2. Организация и осуществление образовательной деятельности по дополнительным образовательным программам спортивной подготовки проводятся с учетом особенностей организации непрерывного учебно-тренировочного процесса, комплектования учебно-тренировочных групп, организации и проведения промежуточной аттестации.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3. Для обеспечения непрерывности учебно-тренировочного процесса Организация: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3.1. Определяет сроки начала и окончания учебно-тренировочного процесса с учетом сроков проведения физкультурных и спортивных мероприятий (далее - спортивный сезон), в которых планируется участие лиц, проходящих спортивную подготовку (далее - обучающиеся).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3.2. Проводит учебно-тренировочный процесс в соответствии с учебно-тренировочным планом круглогодичной подготовки, рассчитанным исходя из астрономического часа (60 минут).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3.3. Использует следующие виды планирования учебно-тренировочного процесса: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-перспективное, позволяющее определить сроки реализации дополнительной образовательной программы спортивной подготовки с учетом олимпийского цикла;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-ежегодное, позволяющее составить план проведения групповых и индивидуальных учебно-тренировочных занятий, промежуточной и итоговой (в случае ее проведения) аттестации;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-ежеквартальное, позволяющее спланировать работу по проведению индивидуальных учебно-тренировочных занятий, самостоятельную работу обучающихся по индивидуальным планам, учебно-тренировочные мероприятия (сборы), участие в спортивных соревнованиях и иных физкультурных мероприятиях;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-ежемесячное, составляемое не позднее чем за месяц до планируемого срока проведения учебно-тренировочных занятий, включающее инструкторскую и судейскую практику, а также медико-восстановительные и другие мероприятия.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3.4. Составляет и использует индивидуальные учебно-тренировочные планы для обучающихся, включенных в списки кандидатов в спортивные сборные команды субъекта РФ и (или) в спортивные сборные команды РФ.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3.6. Создает интернаты для лиц, обучающихся по дополнительным образовательным программам спортивной подготовки, с обеспечением необходимых условий их содержания, по согласованию с учредителем.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3.6.1. Для организации работы по присмотру и уходу за обучающимися, обеспечения соблюдения ими личной гигиены и режима дня в Организациях назначаются воспитатели.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3.7. Объединяет (при необходимости) на временной основе учебно-тренировочные группы для проведения учебно-тренировочных занятий в связи с выездом тренера-преподавателя на спортивные соревнования, учебно-тренировочные мероприятия (сборы), его временной нетрудоспособности, болезнью, отпуском.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3.8. Проводит (при необходимости) учебно-тренировочные занятия одновременно с обучающимися из разных учебно-тренировочных групп при соблюдении следующих условий: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-</a:t>
            </a:r>
            <a:r>
              <a:rPr lang="ru-RU" sz="4000" dirty="0" err="1"/>
              <a:t>непревышения</a:t>
            </a:r>
            <a:r>
              <a:rPr lang="ru-RU" sz="4000" dirty="0"/>
              <a:t> разницы в уровне подготовки обучающихся двух спортивных разрядов и (или) спортивных званий, в командных игровых видах спорта - трех спортивных разрядов и (или) спортивных званий;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-</a:t>
            </a:r>
            <a:r>
              <a:rPr lang="ru-RU" sz="4000" dirty="0" err="1"/>
              <a:t>непревышения</a:t>
            </a:r>
            <a:r>
              <a:rPr lang="ru-RU" sz="4000" dirty="0"/>
              <a:t> единовременной пропускной способности спортивного сооружения;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-обеспечения требований по соблюдению техники безопасности.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4. При комплектовании учебно-тренировочных групп Организация: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4.1. Формирует учебно-тренировочные группы по виду спорта (спортивной дисциплине) и этапам спортивной подготовки.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4.2. Учитывает возможность перевода обучающихся из других Организаций.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4.3. Определяет максимальную наполняемость учебно-тренировочных групп с учетом соблюдения единовременной пропускной способности спортивного сооружения и обеспечения требований по соблюдению техники безопасности: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-на этапе начальной подготовки и учебно-тренировочном этапе (</a:t>
            </a:r>
            <a:r>
              <a:rPr lang="ru-RU" sz="4000" dirty="0" err="1"/>
              <a:t>этапе</a:t>
            </a:r>
            <a:r>
              <a:rPr lang="ru-RU" sz="4000" dirty="0"/>
              <a:t> спортивной специализации) - не превышающую двукратного количества обучающихся, рассчитанного с учетом федерального стандарта спортивной подготовки по соответствующему виду спорта;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-на этапах совершенствования спортивного мастерства и высшего спортивного мастерства - с учетом наличия обучающихся, имеющих уровень спортивной квалификации (спортивный разряд или спортивное звание), определенный в федеральном стандарте спортивной подготовки по соответствующему виду спорта.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5. Промежуточная аттестация проводится Организацией не реже одного раза в год и включает в себя оценку уровня подготовленности обучающегося посредством сдачи контрольно-переводных нормативов (испытаний) по оценке соответствия обучающихся требованиям к результатам прохождения на каждом из этапов спортивной подготовки.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Перенос сроков проведения промежуточной аттестации на следующий спортивный сезон допускается по решению Организации с учетом позиции регионального центра спортивной подготовки в случае невозможности ее проведения для обучающегося по причине его болезни (временной нетрудоспособности), травмы.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В случае невыполнения обучающимся требований к результатам прохождения спортивной подготовки применительно к этапу спортивной подготовки вследствие возникновения обстоятельств непреодолимой силы проведение аттестации продлевается на 12 месяцев со дня окончания срока действия таких обстоятельств.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17514" y="271992"/>
          <a:ext cx="11444286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0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3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ст. 84 Закона № 273-ФЗ Особенности реализации образовательных программ в области физической культуры и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ст. 32 Закона № 329-ФЗ Система спортивной подготовки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Часть 2. – виды образовательных программ, реализуемых в области физической культуры и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Часть 2. Этапы спортивной подготовки:</a:t>
                      </a:r>
                    </a:p>
                    <a:p>
                      <a:pPr fontAlgn="base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спортивно-оздоровительный этап;</a:t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этап начальной подготовки;</a:t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учебно-тренировочный этап (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этап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спортивной специализации);</a:t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4) этап совершенствования спортивного мастерства;</a:t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5) этап высшего спортивного мастерства.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Часть 3. – подвиды дополнительных общеобразовательных программ в области физической культуры и спорта: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- дополнительные </a:t>
                      </a:r>
                      <a:r>
                        <a:rPr lang="ru-RU" dirty="0" err="1"/>
                        <a:t>общеразвивающие</a:t>
                      </a:r>
                      <a:r>
                        <a:rPr lang="ru-RU" dirty="0"/>
                        <a:t> программы в области физической культуры и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Часть 3.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1-го этапа определяется дополнительными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общеразвивающими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программами в области физической культуры и спорта в соответствии с законодательством об образовании.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- дополнительные образовательные программы спортивной подготовки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Часть 4. Содержание 2-5 этапов спортивной подготовки определяется дополнительными образовательными программами спортивной подготовки, которые разрабатываются с учетом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file"/>
                        </a:rPr>
                        <a:t>примерных дополнительных образовательных программ спортивной подготовки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829" y="313267"/>
            <a:ext cx="9520158" cy="914399"/>
          </a:xfrm>
        </p:spPr>
        <p:txBody>
          <a:bodyPr>
            <a:normAutofit fontScale="90000"/>
          </a:bodyPr>
          <a:lstStyle/>
          <a:p>
            <a:r>
              <a:rPr lang="ru-RU" dirty="0"/>
              <a:t>Дополнительные </a:t>
            </a:r>
            <a:r>
              <a:rPr lang="ru-RU" dirty="0" err="1"/>
              <a:t>общеразвивающие</a:t>
            </a:r>
            <a:r>
              <a:rPr lang="ru-RU" dirty="0"/>
              <a:t> программы в области физической культуры и спорта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Частью 4 статьи 75 273-ФЗ, а также пунктом 6 Порядка № 629 установлено, что образовательные организации самостоятельно разрабатывают и утверждают дополнительных </a:t>
            </a:r>
            <a:r>
              <a:rPr lang="ru-RU" dirty="0" err="1"/>
              <a:t>общеразвивающие</a:t>
            </a:r>
            <a:r>
              <a:rPr lang="ru-RU" dirty="0"/>
              <a:t> программ физкультурно-спортивной направленности, определяют их содержание, а также сроки обучения по ним с учетом возрастных и индивидуальных особенностей обучающихся. </a:t>
            </a:r>
          </a:p>
          <a:p>
            <a:r>
              <a:rPr lang="ru-RU" dirty="0"/>
              <a:t>На основании пункта 17 Порядка № 629 образовательные организации обязаны регулярно обновлять содержание дополнительных общеобразовательных программ с учетом развития науки, техники, культуры, экономики, технологий и социальной сферы.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361" y="635001"/>
            <a:ext cx="10301705" cy="1286487"/>
          </a:xfrm>
        </p:spPr>
        <p:txBody>
          <a:bodyPr>
            <a:normAutofit fontScale="90000"/>
          </a:bodyPr>
          <a:lstStyle/>
          <a:p>
            <a:r>
              <a:rPr lang="ru-RU" dirty="0">
                <a:hlinkClick r:id="rId2" action="ppaction://hlinkfile"/>
              </a:rPr>
              <a:t>Структура и содержание </a:t>
            </a:r>
            <a:br>
              <a:rPr lang="ru-RU" dirty="0">
                <a:hlinkClick r:id="rId2" action="ppaction://hlinkfile"/>
              </a:rPr>
            </a:br>
            <a:r>
              <a:rPr lang="ru-RU" dirty="0">
                <a:hlinkClick r:id="rId2" action="ppaction://hlinkfile"/>
              </a:rPr>
              <a:t>дополнительной </a:t>
            </a:r>
            <a:r>
              <a:rPr lang="ru-RU" dirty="0" err="1">
                <a:hlinkClick r:id="rId2" action="ppaction://hlinkfile"/>
              </a:rPr>
              <a:t>общеразивающей</a:t>
            </a:r>
            <a:r>
              <a:rPr lang="ru-RU" dirty="0">
                <a:hlinkClick r:id="rId2" action="ppaction://hlinkfile"/>
              </a:rPr>
              <a:t> программы </a:t>
            </a:r>
            <a:br>
              <a:rPr lang="ru-RU" dirty="0">
                <a:hlinkClick r:id="rId2" action="ppaction://hlinkfile"/>
              </a:rPr>
            </a:br>
            <a:r>
              <a:rPr lang="ru-RU" dirty="0">
                <a:hlinkClick r:id="rId2" action="ppaction://hlinkfile"/>
              </a:rPr>
              <a:t>в области физической культуры и спорта</a:t>
            </a:r>
            <a:br>
              <a:rPr lang="ru-RU" dirty="0"/>
            </a:br>
            <a:r>
              <a:rPr lang="ru-RU" dirty="0"/>
              <a:t>(ч. 1 ст. 75, ст. 84 Закона № 273-ФЗ, п. 5 приказа № 629)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4696" y="2015732"/>
            <a:ext cx="9971504" cy="3758535"/>
          </a:xfrm>
        </p:spPr>
        <p:txBody>
          <a:bodyPr>
            <a:noAutofit/>
          </a:bodyPr>
          <a:lstStyle/>
          <a:p>
            <a:r>
              <a:rPr lang="ru-RU" sz="2400" dirty="0"/>
              <a:t>Пояснительная записка, </a:t>
            </a:r>
          </a:p>
          <a:p>
            <a:r>
              <a:rPr lang="ru-RU" sz="2400" dirty="0"/>
              <a:t>Учебный план или учебно-тематическое планирование, </a:t>
            </a:r>
          </a:p>
          <a:p>
            <a:r>
              <a:rPr lang="ru-RU" sz="2400" dirty="0"/>
              <a:t>Организационно-педагогические условия реализации образовательной программы, </a:t>
            </a:r>
          </a:p>
          <a:p>
            <a:r>
              <a:rPr lang="ru-RU" sz="2400" dirty="0"/>
              <a:t>Планируемые результаты освоения образовательной программы, </a:t>
            </a:r>
          </a:p>
          <a:p>
            <a:r>
              <a:rPr lang="ru-RU" sz="2400" dirty="0"/>
              <a:t>Система оценки результатов освоения образовательной программы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763" y="491253"/>
            <a:ext cx="9520158" cy="1049235"/>
          </a:xfrm>
        </p:spPr>
        <p:txBody>
          <a:bodyPr>
            <a:normAutofit/>
          </a:bodyPr>
          <a:lstStyle/>
          <a:p>
            <a:r>
              <a:rPr lang="ru-RU" dirty="0"/>
              <a:t>Дополнительная образовательная программа спортивной подготовки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4696" y="1744134"/>
            <a:ext cx="9520158" cy="4267200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/>
              <a:t>согласно ч. 4 ст. 75 Закона № 273-ФЗ и п. 6 Порядка № 629 разрабатывается и утверждается организацией, реализующей дополнительные образовательные программы спортивной подготовки, с учетом </a:t>
            </a:r>
            <a:r>
              <a:rPr lang="ru-RU" sz="2900" b="1" dirty="0"/>
              <a:t>примерных дополнительных образовательных программ спортивной подготовки</a:t>
            </a:r>
          </a:p>
          <a:p>
            <a:r>
              <a:rPr lang="ru-RU" sz="2900" dirty="0"/>
              <a:t>Федеральные стандарты спортивной подготовки - совокупность минимальных требований к спортивной подготовке по видам спорта (п. 24.1 ст. 2 Закона № 329-ФЗ)</a:t>
            </a:r>
          </a:p>
          <a:p>
            <a:r>
              <a:rPr lang="ru-RU" sz="2900" dirty="0">
                <a:hlinkClick r:id="rId2" action="ppaction://hlinkfile"/>
              </a:rPr>
              <a:t>Примерные дополнительные образовательные программы спортивной подготовки по виду или видам спорта </a:t>
            </a:r>
            <a:r>
              <a:rPr lang="ru-RU" sz="2900" dirty="0"/>
              <a:t>разрабатываются в соответствии с требованиями </a:t>
            </a:r>
            <a:r>
              <a:rPr lang="ru-RU" sz="2900" dirty="0">
                <a:hlinkClick r:id="rId3" action="ppaction://hlinkfile"/>
              </a:rPr>
              <a:t>федеральных стандартов спортивной подготовки </a:t>
            </a:r>
            <a:r>
              <a:rPr lang="ru-RU" sz="2900" dirty="0"/>
              <a:t>(при их наличии) (ч. 4 ст. 84 Закона № 273-ФЗ)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AD0F5-84FB-083F-CCD8-EF8C74AC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1EB8F92-4366-7CC2-D338-F331C582EB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677794"/>
              </p:ext>
            </p:extLst>
          </p:nvPr>
        </p:nvGraphicFramePr>
        <p:xfrm>
          <a:off x="1534618" y="804519"/>
          <a:ext cx="952023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0118">
                  <a:extLst>
                    <a:ext uri="{9D8B030D-6E8A-4147-A177-3AD203B41FA5}">
                      <a16:colId xmlns:a16="http://schemas.microsoft.com/office/drawing/2014/main" val="1639105017"/>
                    </a:ext>
                  </a:extLst>
                </a:gridCol>
                <a:gridCol w="4760118">
                  <a:extLst>
                    <a:ext uri="{9D8B030D-6E8A-4147-A177-3AD203B41FA5}">
                      <a16:colId xmlns:a16="http://schemas.microsoft.com/office/drawing/2014/main" val="745931518"/>
                    </a:ext>
                  </a:extLst>
                </a:gridCol>
              </a:tblGrid>
              <a:tr h="82774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hlinkClick r:id="rId2" action="ppaction://hlinkfile"/>
                        </a:rPr>
                        <a:t>Федеральный закон от 30.04.2021 № 127-ФЗ "О внесении изменений в Федеральный закон "О физической культуре и спорте в Российской Федерации" и Федеральный закон "Об образовании в Российской Федерации«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hlinkClick r:id="rId2" action="ppaction://hlinkfile"/>
                        </a:rPr>
                        <a:t>(далее - Закон № 127-ФЗ)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026426"/>
                  </a:ext>
                </a:extLst>
              </a:tr>
              <a:tr h="830510">
                <a:tc>
                  <a:txBody>
                    <a:bodyPr/>
                    <a:lstStyle/>
                    <a:p>
                      <a:r>
                        <a:rPr lang="ru-RU" dirty="0"/>
                        <a:t>Федеральный закон от 29.12.2012 № 273-ФЗ "Об образовании в Российской Федерации« (далее – Закон № 273-ФЗ)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Федеральный закон от 04.12.2007 № 329-ФЗ (ред. от 24.06.2023) "О физической культуре и спорте в Российской Федерации« (далее - Закон № 329-ФЗ)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651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Приказ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 </a:t>
                      </a:r>
                      <a:br>
                        <a:rPr lang="ru-RU" dirty="0"/>
                      </a:br>
                      <a:r>
                        <a:rPr lang="ru-RU" dirty="0"/>
                        <a:t>от 27.07.2022 № 629 "Об утверждении Порядка организации и осуществления образовательной деятельности по дополнительным общеобразовательным программам"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Приказ Минспорта России от 03.08.2022 № 634 (ред. от 30.05.2023) </a:t>
                      </a:r>
                      <a:br>
                        <a:rPr lang="ru-RU" dirty="0"/>
                      </a:br>
                      <a:r>
                        <a:rPr lang="ru-RU" dirty="0"/>
                        <a:t>"Об особенностях организации и осуществления образовательной деятельности по дополнительным образовательным программам спортивной подготовки"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030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29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262467"/>
            <a:ext cx="11658600" cy="372087"/>
          </a:xfrm>
        </p:spPr>
        <p:txBody>
          <a:bodyPr>
            <a:normAutofit fontScale="90000"/>
          </a:bodyPr>
          <a:lstStyle/>
          <a:p>
            <a:endParaRPr lang="ru-RU" sz="23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600" y="128059"/>
          <a:ext cx="11658600" cy="6650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60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Структура дополнительной образовательной программы спортивной подготовки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разделы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подразделы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501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Общие положения: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1.1. Название дополнительной образовательной программы спортивной подготовки с указанием вида спорта (спортивной дисциплины).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1.2. Цели дополнительной образовательной программы спортивной подготовки.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Характеристика дополнительной образовательной программы спортивной подготовки: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2.1. Сроки реализации этапов спортивной подготовки и возрастные границы лиц, проходящих спортивную подготовку, количество лиц, проходящих спортивную подготовку в группах на этапах спортивной подготовки 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2.2. Объем дополнительной образовательной программы спортивной подготовки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2.3. Виды (формы) обучения, применяющиеся при реализации дополнительной образовательной программы спортивной подготовки, включающие: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учебно-тренировочные занятия;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учебно-тренировочные мероприятия;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спортивные соревнования; 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виды (формы) обучения.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2.4. Годовой учебно-тренировочный план, с учетом соотношения видов спортивной подготовки и иных мероприятий в структуре учебно-тренировочного процесса на этапах спортивной подготовки.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2.5. Календарный план воспитательной работы.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2.6. План мероприятий, направленных на предотвращение допинга в спорте и борьбу с ним.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2.7. Планы инструкторской и судейской практики.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2.8. Планы медицинских, медико-биологических мероприятий и применения восстановительных средств.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Система контроля: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3.1. Требования к результатам прохождения дополнительной образовательной</a:t>
                      </a:r>
                      <a:endParaRPr lang="ru-RU" sz="1200" dirty="0"/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спортивной подготовки, в том числе к участию в спортивных соревнованиях.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3.2. Оценку результатов освоения дополнительной образовательной программы спортивной подготовки.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3.3. Контрольные и контрольно-переводные нормативы (испытания) по видам спортивной подготовки и уровень спортивной квалификации лиц, проходящих спортивную подготовку, по годам и этапам спортивной подготовки.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Рабочая программа по виду спорта (спортивной дисциплины)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Программный материал для учебно-тренировочных занятий по каждому этапу спортивной подготовки и учебно-тематического плана.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Условия реализации дополнительной образовательной программы спортивной подготовки,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материально-технические, кадровые и информационно-методические условия.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600" y="143934"/>
          <a:ext cx="11658600" cy="6714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68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Структура дополнительной образовательной программы спортивной подготовки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разделы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подразделы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501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Общие положения: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1.1. Название дополнительной образовательной программы спортивной подготовки с указанием вида спорта (спортивной дисциплины).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1.2. Цели дополнительной образовательной программы спортивной подготовки.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Характеристика дополнительной образовательной программы спортивной подготовки: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2.1. Сроки реализации этапов спортивной подготовки и возрастные границы лиц, проходящих спортивную подготовку, количество лиц, проходящих спортивную подготовку в группах на этапах спортивной подготовки 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2.2. Объем дополнительной образовательной программы спортивной подготовки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2.3. Виды (формы) обучения, применяющиеся при реализации дополнительной образовательной программы спортивной подготовки, включающие: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учебно-тренировочные занятия;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учебно-тренировочные мероприятия;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спортивные соревнования; 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виды (формы) обучения.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2.4. Годовой учебно-тренировочный план, с учетом соотношения видов спортивной подготовки и иных мероприятий в структуре учебно-тренировочного процесса на этапах спортивной подготовки.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2.5. Календарный план воспитательной работы.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2.6. План мероприятий, направленных на предотвращение допинга в спорте и борьбу с ним.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2.7. Планы инструкторской и судейской практики.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2.8. Планы медицинских, медико-биологических мероприятий и применения восстановительных средств.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Система контроля: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3.1. Требования к результатам прохождения дополнительной образовательной</a:t>
                      </a:r>
                      <a:endParaRPr lang="ru-RU" sz="1200" dirty="0"/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спортивной подготовки, в том числе к участию в спортивных соревнованиях.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3.2. Оценку результатов освоения дополнительной образовательной программы спортивной подготовки.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3.3. Контрольные и контрольно-переводные нормативы (испытания) по видам спортивной подготовки и уровень спортивной квалификации лиц, проходящих спортивную подготовку, по годам и этапам спортивной подготовки.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Рабочая программа по виду спорта (спортивной дисциплины)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Программный материал для учебно-тренировочных занятий по каждому этапу спортивной подготовки и учебно-тематического плана.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Условия реализации дополнительной образовательной программы спортивной подготовки,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материально-технические, кадровые и информационно-методические условия.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A410D-F3BB-D836-6964-61E045BC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9B207-18A3-A5B9-E018-0687655FC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dirty="0"/>
              <a:t>Спасибо за внимание!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Контакты: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тел. (8112) 299-955 (149)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эл. почта: </a:t>
            </a:r>
            <a:r>
              <a:rPr lang="en-US" dirty="0"/>
              <a:t>ie.orekhova@edu.pskov.ru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47DF99-9EE2-4B8E-9A98-BA270FDDB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22" y="529265"/>
            <a:ext cx="1280992" cy="169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4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10AF6-BCDB-BDCB-6687-5F0A2105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ч. 5, 6 ст. 3 Закона № 127-ФЗ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81FE17-541A-4DA8-AF89-D8763F45E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5. Организации, реализующие на день вступления в силу настоящего Федерального закона программы спортивной подготовки, должны получить лицензию на осуществление образовательной деятельности не позднее 1 сентября 2023 года.</a:t>
            </a:r>
          </a:p>
          <a:p>
            <a:pPr marL="0" indent="0">
              <a:buNone/>
            </a:pPr>
            <a:r>
              <a:rPr lang="ru-RU" dirty="0"/>
              <a:t>6. До момента получения лицензии на осуществление образовательной деятельности организации, указанные в части 5 настоящей статьи, осуществляют образовательную деятельность по соответствующим образовательным программам на основе временной лицензии, выдаваемой лицензирующим органом в порядке, установленном Правительством Российской Федерации. Указанная временная лицензия действует до 1 сентября 2023 года.</a:t>
            </a:r>
          </a:p>
        </p:txBody>
      </p:sp>
    </p:spTree>
    <p:extLst>
      <p:ext uri="{BB962C8B-B14F-4D97-AF65-F5344CB8AC3E}">
        <p14:creationId xmlns:p14="http://schemas.microsoft.com/office/powerpoint/2010/main" val="236915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2A04E-763B-4D97-D239-F3F312C9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Закон № 248-ФЗ, ст. 93 Закона № 273-ФЗ, постановление Правительства РФ № 997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446E5D-DA4B-F279-22B0-174E32298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2015732"/>
            <a:ext cx="11434119" cy="3882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Контролируемые лица </a:t>
            </a:r>
            <a:r>
              <a:rPr lang="ru-RU" dirty="0"/>
              <a:t>при осуществлении государственного контроля (надзора) - </a:t>
            </a:r>
            <a:r>
              <a:rPr lang="ru-RU" b="1" dirty="0"/>
              <a:t>организации, осуществляющие образовательную деятельность</a:t>
            </a:r>
            <a:r>
              <a:rPr lang="ru-RU" dirty="0"/>
              <a:t>, и индивидуальные предприниматели, осуществляющие образовательную деятельность</a:t>
            </a:r>
          </a:p>
          <a:p>
            <a:pPr marL="0" indent="0">
              <a:buNone/>
            </a:pPr>
            <a:r>
              <a:rPr lang="ru-RU" b="1" dirty="0"/>
              <a:t>Контрольный (надзорный) орган </a:t>
            </a:r>
            <a:r>
              <a:rPr lang="ru-RU" dirty="0"/>
              <a:t>– Комитет по образованию Псковской области</a:t>
            </a:r>
          </a:p>
          <a:p>
            <a:pPr marL="0" indent="0">
              <a:buNone/>
            </a:pPr>
            <a:r>
              <a:rPr lang="ru-RU" b="1" dirty="0"/>
              <a:t>Предметом федерального государственного контроля (надзора) в сфере образования </a:t>
            </a:r>
            <a:r>
              <a:rPr lang="ru-RU" dirty="0"/>
              <a:t>являются:</a:t>
            </a:r>
          </a:p>
          <a:p>
            <a:pPr marL="0" indent="0">
              <a:buNone/>
            </a:pPr>
            <a:r>
              <a:rPr lang="ru-RU" dirty="0"/>
              <a:t>1) </a:t>
            </a:r>
            <a:r>
              <a:rPr lang="ru-RU" b="1" dirty="0"/>
              <a:t>соблюдение обязательных требований, установленных законодательством об образовании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в том числе лицензионных требований к образовательной деятельности и требований, установленных федеральными государственными образовательными стандартами, и требований к выполнению аккредитационных показателей;</a:t>
            </a:r>
          </a:p>
          <a:p>
            <a:pPr marL="0" indent="0">
              <a:buNone/>
            </a:pPr>
            <a:r>
              <a:rPr lang="ru-RU" dirty="0"/>
              <a:t>2) соблюдение требований по обеспечению доступности для инвалидов объектов социальной, инженерной </a:t>
            </a:r>
            <a:br>
              <a:rPr lang="ru-RU" dirty="0"/>
            </a:br>
            <a:r>
              <a:rPr lang="ru-RU" dirty="0"/>
              <a:t>и транспортной инфраструктур и предоставляемых услуг; </a:t>
            </a:r>
          </a:p>
          <a:p>
            <a:pPr marL="0" indent="0">
              <a:buNone/>
            </a:pPr>
            <a:r>
              <a:rPr lang="ru-RU" dirty="0"/>
              <a:t>3) исполнение решений, принимаемых по результатам контрольных (надзорных) мероприятий.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23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CBACF-6718-FFE1-1A92-DE5B82F2B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Профилактические мероприятия: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15426C-DFF0-454D-EB7A-AD73C30E7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/>
              <a:t>а) информирование;</a:t>
            </a:r>
          </a:p>
          <a:p>
            <a:pPr>
              <a:buNone/>
            </a:pPr>
            <a:r>
              <a:rPr lang="ru-RU" sz="2800" dirty="0"/>
              <a:t>б) обобщение правоприменительной практики;</a:t>
            </a:r>
          </a:p>
          <a:p>
            <a:pPr>
              <a:buNone/>
            </a:pPr>
            <a:r>
              <a:rPr lang="ru-RU" sz="2800" dirty="0"/>
              <a:t>в) объявление предостережения;</a:t>
            </a:r>
          </a:p>
          <a:p>
            <a:pPr>
              <a:buNone/>
            </a:pPr>
            <a:r>
              <a:rPr lang="ru-RU" sz="2800" dirty="0"/>
              <a:t>г) консультирование;</a:t>
            </a:r>
          </a:p>
          <a:p>
            <a:pPr>
              <a:buNone/>
            </a:pPr>
            <a:r>
              <a:rPr lang="ru-RU" sz="2800" dirty="0" err="1"/>
              <a:t>д</a:t>
            </a:r>
            <a:r>
              <a:rPr lang="ru-RU" sz="2800" dirty="0"/>
              <a:t>) профилактический визит.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67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507" y="236108"/>
            <a:ext cx="9520158" cy="1049235"/>
          </a:xfrm>
        </p:spPr>
        <p:txBody>
          <a:bodyPr/>
          <a:lstStyle/>
          <a:p>
            <a:r>
              <a:rPr lang="en-US" b="1" dirty="0"/>
              <a:t>https://edu.pskov.ru</a:t>
            </a:r>
            <a:r>
              <a:rPr lang="ru-RU" b="1" dirty="0"/>
              <a:t> </a:t>
            </a:r>
            <a:r>
              <a:rPr lang="ru-RU" dirty="0"/>
              <a:t>- официальный сайт Комитета по образованию Псковской области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5936" y="1168400"/>
            <a:ext cx="9932263" cy="558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933" y="0"/>
            <a:ext cx="10402561" cy="1049235"/>
          </a:xfrm>
        </p:spPr>
        <p:txBody>
          <a:bodyPr>
            <a:normAutofit/>
          </a:bodyPr>
          <a:lstStyle/>
          <a:p>
            <a:r>
              <a:rPr lang="ru-RU" sz="2200" dirty="0"/>
              <a:t>Сведения об изменениях, внесенных в нормативные правовые акты, регулирующие осуществление государственного контроля (надзора), муниципального контроля, о сроках и порядке их вступления в силу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6266" y="1029950"/>
            <a:ext cx="10120148" cy="569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031" y="161968"/>
            <a:ext cx="9520158" cy="1049235"/>
          </a:xfrm>
        </p:spPr>
        <p:txBody>
          <a:bodyPr>
            <a:noAutofit/>
          </a:bodyPr>
          <a:lstStyle/>
          <a:p>
            <a:r>
              <a:rPr lang="ru-RU" sz="2400" dirty="0"/>
              <a:t>Перечень нормативных правовых актов с указанием структурных единиц этих актов, содержащих обязательные требования, оценка соблюдения которых является предметом контроля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6732" y="1190626"/>
            <a:ext cx="9956801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744" y="189470"/>
            <a:ext cx="9965325" cy="725170"/>
          </a:xfrm>
        </p:spPr>
        <p:txBody>
          <a:bodyPr>
            <a:noAutofit/>
          </a:bodyPr>
          <a:lstStyle/>
          <a:p>
            <a:r>
              <a:rPr lang="ru-RU" sz="2400" dirty="0"/>
              <a:t>Перечень индикаторов риска нарушения обязательных требований, порядок отнесения объектов контроля к категориям риска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71450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1063</TotalTime>
  <Words>3105</Words>
  <Application>Microsoft Office PowerPoint</Application>
  <PresentationFormat>Широкоэкранный</PresentationFormat>
  <Paragraphs>183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Palatino Linotype</vt:lpstr>
      <vt:lpstr>Галерея</vt:lpstr>
      <vt:lpstr>Семинар директоров учреждений дополнительного образования спортивной направленности Псковской области  09.11.2023  Соблюдение требований законодательства в сфере образования при организации образовательного процесса по дополнительным образовательным программам спортивной подготовки</vt:lpstr>
      <vt:lpstr>Презентация PowerPoint</vt:lpstr>
      <vt:lpstr>ч. 5, 6 ст. 3 Закона № 127-ФЗ </vt:lpstr>
      <vt:lpstr>Закон № 248-ФЗ, ст. 93 Закона № 273-ФЗ, постановление Правительства РФ № 997</vt:lpstr>
      <vt:lpstr>Профилактические мероприятия:</vt:lpstr>
      <vt:lpstr>https://edu.pskov.ru - официальный сайт Комитета по образованию Псковской области</vt:lpstr>
      <vt:lpstr>Сведения об изменениях, внесенных в нормативные правовые акты, регулирующие осуществление государственного контроля (надзора), муниципального контроля, о сроках и порядке их вступления в силу </vt:lpstr>
      <vt:lpstr>Перечень нормативных правовых актов с указанием структурных единиц этих актов, содержащих обязательные требования, оценка соблюдения которых является предметом контроля</vt:lpstr>
      <vt:lpstr>Перечень индикаторов риска нарушения обязательных требований, порядок отнесения объектов контроля к категориям риска</vt:lpstr>
      <vt:lpstr>Презентация PowerPoint</vt:lpstr>
      <vt:lpstr>Перечень объектов контроля, учитываемых в рамках формирования ежегодного плана контрольных (надзорных) мероприятий, с указанием категории риска</vt:lpstr>
      <vt:lpstr>Презентация PowerPoint</vt:lpstr>
      <vt:lpstr>Исчерпывающий перечень сведений, которые могут запрашиваться контрольным (надзорным) органом  у контролируемого лица </vt:lpstr>
      <vt:lpstr>Порядок организации и осуществления образовательной деятельности по дополнительным общеобразовательным программам, утв. приказом Минпросвещения России от 27.07.2022 № 629 (далее – Порядок № 629) </vt:lpstr>
      <vt:lpstr>Особенности организации и осуществления образовательной деятельности по дополнительным образовательным программам спортивной подготовки, утв. приказом Минспорта России от 03.08.2022 № 634 </vt:lpstr>
      <vt:lpstr>Презентация PowerPoint</vt:lpstr>
      <vt:lpstr>Дополнительные общеразвивающие программы в области физической культуры и спорта</vt:lpstr>
      <vt:lpstr>Структура и содержание  дополнительной общеразивающей программы  в области физической культуры и спорта (ч. 1 ст. 75, ст. 84 Закона № 273-ФЗ, п. 5 приказа № 629)</vt:lpstr>
      <vt:lpstr>Дополнительная образовательная программа спортивной подготовки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Перевод на ИУП обучающегося,  не ликвидировавшего  в установленные сроки академической задолженности</dc:title>
  <dc:creator>user</dc:creator>
  <cp:lastModifiedBy>user</cp:lastModifiedBy>
  <cp:revision>58</cp:revision>
  <cp:lastPrinted>2023-11-08T08:35:23Z</cp:lastPrinted>
  <dcterms:created xsi:type="dcterms:W3CDTF">2023-09-21T08:17:41Z</dcterms:created>
  <dcterms:modified xsi:type="dcterms:W3CDTF">2023-11-08T12:26:23Z</dcterms:modified>
</cp:coreProperties>
</file>