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9" r:id="rId2"/>
    <p:sldId id="500" r:id="rId3"/>
    <p:sldId id="501" r:id="rId4"/>
    <p:sldId id="260" r:id="rId5"/>
    <p:sldId id="476" r:id="rId6"/>
    <p:sldId id="482" r:id="rId7"/>
    <p:sldId id="483" r:id="rId8"/>
    <p:sldId id="484" r:id="rId9"/>
    <p:sldId id="502" r:id="rId10"/>
    <p:sldId id="503" r:id="rId11"/>
    <p:sldId id="474" r:id="rId12"/>
    <p:sldId id="486" r:id="rId13"/>
    <p:sldId id="490" r:id="rId14"/>
    <p:sldId id="491" r:id="rId15"/>
    <p:sldId id="488" r:id="rId16"/>
    <p:sldId id="489" r:id="rId17"/>
    <p:sldId id="487" r:id="rId18"/>
    <p:sldId id="495" r:id="rId19"/>
    <p:sldId id="494" r:id="rId20"/>
    <p:sldId id="485" r:id="rId2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3B4"/>
    <a:srgbClr val="1D609D"/>
    <a:srgbClr val="0158A1"/>
    <a:srgbClr val="007434"/>
    <a:srgbClr val="00A44A"/>
    <a:srgbClr val="FFD961"/>
    <a:srgbClr val="A7A9AB"/>
    <a:srgbClr val="00A8FF"/>
    <a:srgbClr val="0070C0"/>
    <a:srgbClr val="16A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69" autoAdjust="0"/>
    <p:restoredTop sz="86775" autoAdjust="0"/>
  </p:normalViewPr>
  <p:slideViewPr>
    <p:cSldViewPr snapToGrid="0">
      <p:cViewPr varScale="1">
        <p:scale>
          <a:sx n="100" d="100"/>
          <a:sy n="100" d="100"/>
        </p:scale>
        <p:origin x="4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41C0202-9AEC-4971-86CD-C6C17B6251E0}" type="datetimeFigureOut">
              <a:rPr lang="id-ID" smtClean="0"/>
              <a:pPr/>
              <a:t>02/11/2023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E308649-DEA3-43CA-BBD9-CBA466972011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17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195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bk object 21">
            <a:extLst>
              <a:ext uri="{FF2B5EF4-FFF2-40B4-BE49-F238E27FC236}">
                <a16:creationId xmlns:a16="http://schemas.microsoft.com/office/drawing/2014/main" id="{CF1D0927-6B5F-22DC-280B-721580C32D68}"/>
              </a:ext>
            </a:extLst>
          </p:cNvPr>
          <p:cNvSpPr/>
          <p:nvPr/>
        </p:nvSpPr>
        <p:spPr>
          <a:xfrm>
            <a:off x="1981200" y="1945003"/>
            <a:ext cx="6012873" cy="3527543"/>
          </a:xfrm>
          <a:custGeom>
            <a:avLst/>
            <a:gdLst/>
            <a:ahLst/>
            <a:cxnLst/>
            <a:rect l="l" t="t" r="r" b="b"/>
            <a:pathLst>
              <a:path w="1795779" h="2565400">
                <a:moveTo>
                  <a:pt x="1575117" y="0"/>
                </a:moveTo>
                <a:lnTo>
                  <a:pt x="0" y="0"/>
                </a:lnTo>
                <a:lnTo>
                  <a:pt x="0" y="2564790"/>
                </a:lnTo>
                <a:lnTo>
                  <a:pt x="1795348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7" name="bk object 22">
            <a:extLst>
              <a:ext uri="{FF2B5EF4-FFF2-40B4-BE49-F238E27FC236}">
                <a16:creationId xmlns:a16="http://schemas.microsoft.com/office/drawing/2014/main" id="{59091926-EE14-5AC0-6D4A-00357BADE7DA}"/>
              </a:ext>
            </a:extLst>
          </p:cNvPr>
          <p:cNvSpPr/>
          <p:nvPr/>
        </p:nvSpPr>
        <p:spPr>
          <a:xfrm>
            <a:off x="6771521" y="1945001"/>
            <a:ext cx="3148334" cy="3527543"/>
          </a:xfrm>
          <a:custGeom>
            <a:avLst/>
            <a:gdLst/>
            <a:ahLst/>
            <a:cxnLst/>
            <a:rect l="l" t="t" r="r" b="b"/>
            <a:pathLst>
              <a:path w="1859915" h="2565400">
                <a:moveTo>
                  <a:pt x="284352" y="0"/>
                </a:moveTo>
                <a:lnTo>
                  <a:pt x="1859470" y="0"/>
                </a:lnTo>
                <a:lnTo>
                  <a:pt x="1859470" y="2564790"/>
                </a:lnTo>
                <a:lnTo>
                  <a:pt x="0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092037" y="2022765"/>
            <a:ext cx="76754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ходе реализации </a:t>
            </a:r>
          </a:p>
          <a:p>
            <a:pPr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Всероссийского физкультурно-спортивного комплекса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«Готов к труду и обороне» (ГТО)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10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Кунья, 29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сентябряя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0586" y="1514901"/>
            <a:ext cx="62375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101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Великолукский, Гдовский, Дновский,  	Опочецкий, Пустошкинский, Островский,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Пыталовский, Себежский и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58529"/>
              </p:ext>
            </p:extLst>
          </p:nvPr>
        </p:nvGraphicFramePr>
        <p:xfrm>
          <a:off x="6715275" y="3813929"/>
          <a:ext cx="5076391" cy="188283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Команды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2355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Правительство ПО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96" y="890916"/>
            <a:ext cx="1209348" cy="1581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" y="2019870"/>
            <a:ext cx="6643997" cy="48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12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6" y="2203539"/>
            <a:ext cx="5886734" cy="442245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(студенты Псковского государственного университета)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688609"/>
            <a:ext cx="5950423" cy="3964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Отличные результаты в отдельных видах программы: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место: 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      </a:t>
            </a:r>
          </a:p>
          <a:p>
            <a:r>
              <a:rPr lang="ru-RU" b="1" dirty="0" err="1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Тюльков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 Никита – пресс (82 раза)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Миронов Илья – длина с места (300 см)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Николаева Елизавета – бег на 2000 м (6.44,8)</a:t>
            </a:r>
          </a:p>
          <a:p>
            <a:r>
              <a:rPr lang="ru-RU" b="1" dirty="0" err="1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Тюльков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 Никита – бег на 3000 м (9.20,0)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место: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Злобин Альберт – пресс (77 раз)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7 ступень Леонтьев Олег – бег на 60 м (7,3)</a:t>
            </a:r>
            <a:b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8 ступень Миронов Илья – бег на 60 м (7,1)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место: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Леонтьев Олег – пресс (75 раз)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в командном зачёте в поднимании туловища.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в командном зачёте в беге на выносливость.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6837" y="1569492"/>
            <a:ext cx="4831308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Ханты-Мансийск, 1-6 июля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1460309"/>
            <a:ext cx="5964072" cy="1119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зачет: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 из 39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Личные результаты: Леонтьев Олег – 3 место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Миронов Илья – 2 место</a:t>
            </a:r>
            <a:endParaRPr lang="ru-RU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2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3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Игнатенковых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г. Великие Луки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332562" y="1569492"/>
            <a:ext cx="5595584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Санкт- Петербург, 23-28 августа 2023 года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55343" y="1514901"/>
            <a:ext cx="4462818" cy="573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из 50 команд</a:t>
            </a:r>
            <a:endParaRPr lang="ru-RU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s://sun9-3.userapi.com/impg/hdYodQxgMvX2aZV6cpToetGIjFrI8mMY0JowEw/853Sp5M-FQs.jpg?size=810x1080&amp;quality=95&amp;sign=de6907890455daedd46c31d17e83d0a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1109" y="2200655"/>
            <a:ext cx="3349707" cy="4466277"/>
          </a:xfrm>
          <a:prstGeom prst="rect">
            <a:avLst/>
          </a:prstGeom>
          <a:noFill/>
        </p:spPr>
      </p:pic>
      <p:pic>
        <p:nvPicPr>
          <p:cNvPr id="20488" name="Picture 8" descr="https://sun9-27.userapi.com/impg/vgmG9ruGpYyORk3a55zW8jk6BanYYsJxjbgTgA/BkFdmkgiW8w.jpg?size=1280x853&amp;quality=95&amp;sign=95ebeee954fcd9462cd8bcf53dbc2be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01" y="2264984"/>
            <a:ext cx="6646460" cy="4429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111689" y="341194"/>
            <a:ext cx="4408228" cy="777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738924"/>
              </p:ext>
            </p:extLst>
          </p:nvPr>
        </p:nvGraphicFramePr>
        <p:xfrm>
          <a:off x="2406" y="2276959"/>
          <a:ext cx="7517511" cy="356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Муниципалитет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Ступень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Лазуто Анна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Великолукский р.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Терешина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Анна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Печоры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из 124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Горбунов Александр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Пустошка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44 из 127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Ткачев Евгений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Луки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26 из 127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Пайст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Милена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Псков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48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Гордина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Вероника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Печоры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76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Ильин Матвей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Порхов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88 из 126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Кустов Савелий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Палкино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122 из 126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665441" y="1433015"/>
            <a:ext cx="537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800" dirty="0">
              <a:solidFill>
                <a:srgbClr val="0158A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77" y="1658278"/>
            <a:ext cx="4833596" cy="32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232400" y="2566082"/>
            <a:ext cx="5290783" cy="3220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Лучшие результаты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отдельных видах программы: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Наклон вперед – </a:t>
            </a:r>
          </a:p>
          <a:p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	Горбунов Александр (+29 см)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400" b="1" dirty="0" smtClean="0">
              <a:solidFill>
                <a:srgbClr val="0158A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Прыжок в длину с места – </a:t>
            </a: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	Ткачев Евгений</a:t>
            </a:r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(270 см)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04286" y="1557360"/>
            <a:ext cx="5964072" cy="559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зачет</a:t>
            </a:r>
            <a:r>
              <a:rPr lang="ru-RU" altLang="ru-RU" sz="20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/>
          <a:stretch/>
        </p:blipFill>
        <p:spPr>
          <a:xfrm>
            <a:off x="443625" y="2269893"/>
            <a:ext cx="5143500" cy="42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7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9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4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57456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pic>
        <p:nvPicPr>
          <p:cNvPr id="58" name="Picture 2" descr="C:\Users\User\Desktop\ГТО\4qtGXMn03W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212"/>
            <a:ext cx="5463631" cy="36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4590196" y="1160059"/>
            <a:ext cx="76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Смотр-конкурс на лучшую организацию работы по реализации ВФСК ГТО среди образовательных учреждений Псковской области в 2022 году</a:t>
            </a:r>
            <a:endParaRPr lang="ru-RU" sz="2400" i="1" dirty="0">
              <a:solidFill>
                <a:srgbClr val="1D609D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1733267"/>
            <a:ext cx="5036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Участвовали: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образовательных учреждений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568286" y="2442949"/>
            <a:ext cx="66237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Дедовичская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 №2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Новосельская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       (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Струго-Красненский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район)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Полонская СОШ,      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(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Порховский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район)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2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3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5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30161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590196" y="941697"/>
            <a:ext cx="76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Конкурс на создание информационных материалов </a:t>
            </a:r>
          </a:p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среди образовательных организаций и учащихся в 2023 году</a:t>
            </a:r>
            <a:endParaRPr lang="ru-RU" sz="2400" i="1" dirty="0">
              <a:solidFill>
                <a:srgbClr val="0158A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1514902"/>
            <a:ext cx="5322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Приняли участие: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муниципалитетов,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1839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2538484"/>
            <a:ext cx="6826120" cy="4032913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2774609"/>
            <a:ext cx="7832755" cy="3810435"/>
            <a:chOff x="1472214" y="2436791"/>
            <a:chExt cx="7573031" cy="3680986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1472214" y="2436791"/>
              <a:ext cx="2995315" cy="634995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Номинации:</a:t>
              </a:r>
              <a:endPara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496928" y="3232926"/>
              <a:ext cx="6136431" cy="619793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видео –</a:t>
              </a:r>
              <a:r>
                <a:rPr lang="ru-RU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r>
                <a:rPr lang="ru-RU" sz="21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образовательных организаций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1492596" y="4107807"/>
              <a:ext cx="6136429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Лучший рисунок 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962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участника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2059991" y="4877232"/>
              <a:ext cx="6136430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Лучшая фотография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608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участников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2904484" y="5608491"/>
              <a:ext cx="6140761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стихотворение  – 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173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участника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9203141" y="2142698"/>
            <a:ext cx="29888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Великие Луки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Великолукский,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Невельский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Новосокольнический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Островский,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Плюсский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Палкинский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Печорский,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Пушкиногорский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Пыталовский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52175" y="1454935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5CC217-C870-CC2A-8B2E-017FE91FB7CB}"/>
              </a:ext>
            </a:extLst>
          </p:cNvPr>
          <p:cNvSpPr txBox="1"/>
          <p:nvPr/>
        </p:nvSpPr>
        <p:spPr>
          <a:xfrm>
            <a:off x="177422" y="1214652"/>
            <a:ext cx="885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60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Проводилась в муниципалитетах Псковской области</a:t>
            </a:r>
            <a:endParaRPr lang="ru-RU" sz="2800" b="1" dirty="0">
              <a:solidFill>
                <a:srgbClr val="1D60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4057F-D221-FBDE-3F9A-09CBEF2D6B8F}"/>
              </a:ext>
            </a:extLst>
          </p:cNvPr>
          <p:cNvSpPr txBox="1"/>
          <p:nvPr/>
        </p:nvSpPr>
        <p:spPr>
          <a:xfrm>
            <a:off x="630432" y="3234374"/>
            <a:ext cx="664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Подзаголовок</a:t>
            </a:r>
            <a:endParaRPr lang="id-ID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78424" y="232013"/>
            <a:ext cx="630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Акция к Дню физкультурника в России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«ГТО – путь к здоровью начинается здесь!»</a:t>
            </a:r>
            <a:endParaRPr lang="ru-RU" sz="2400" dirty="0">
              <a:solidFill>
                <a:srgbClr val="0158A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908"/>
            <a:ext cx="3508317" cy="4226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90" y="3089073"/>
            <a:ext cx="5501832" cy="37689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39116" y="327546"/>
            <a:ext cx="3452884" cy="1091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12, 13 августа 2023 года</a:t>
            </a:r>
          </a:p>
          <a:p>
            <a:pPr algn="ctr"/>
            <a:endParaRPr lang="ru-RU" dirty="0"/>
          </a:p>
        </p:txBody>
      </p:sp>
      <p:grpSp>
        <p:nvGrpSpPr>
          <p:cNvPr id="19" name="Группа 17">
            <a:extLst>
              <a:ext uri="{FF2B5EF4-FFF2-40B4-BE49-F238E27FC236}">
                <a16:creationId xmlns:a16="http://schemas.microsoft.com/office/drawing/2014/main" id="{55C0F18F-E38C-556A-0E05-152A5BE723CE}"/>
              </a:ext>
            </a:extLst>
          </p:cNvPr>
          <p:cNvGrpSpPr/>
          <p:nvPr/>
        </p:nvGrpSpPr>
        <p:grpSpPr>
          <a:xfrm>
            <a:off x="4572000" y="2191287"/>
            <a:ext cx="4763069" cy="692331"/>
            <a:chOff x="5525589" y="-6003"/>
            <a:chExt cx="6666411" cy="692331"/>
          </a:xfrm>
        </p:grpSpPr>
        <p:sp>
          <p:nvSpPr>
            <p:cNvPr id="23" name="Параллелограмм 16">
              <a:extLst>
                <a:ext uri="{FF2B5EF4-FFF2-40B4-BE49-F238E27FC236}">
                  <a16:creationId xmlns:a16="http://schemas.microsoft.com/office/drawing/2014/main" id="{3CED4B76-10C9-189B-EA07-D79EB675D362}"/>
                </a:ext>
              </a:extLst>
            </p:cNvPr>
            <p:cNvSpPr/>
            <p:nvPr/>
          </p:nvSpPr>
          <p:spPr>
            <a:xfrm>
              <a:off x="5525589" y="-6003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F1C99BFE-9FB4-C6EF-9FD2-3B54936D37FB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2024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37916"/>
            <a:ext cx="8802806" cy="5005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ФЕСТИВАЛИ:</a:t>
            </a:r>
          </a:p>
          <a:p>
            <a:pPr algn="ctr"/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зимний Фестиваль ВФСК ГТО среди всех категорий населения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январь-апрель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обучающихся ВУЗов и УСПО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семейных команд </a:t>
            </a:r>
          </a:p>
          <a:p>
            <a:pPr marL="342900" indent="-3429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летний Фестиваль ВФСК ГТО среди обучающихся образовательных организаций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муниципальных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 государственных гражданских служащих ПО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2024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756570"/>
            <a:ext cx="8816455" cy="4869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КОНКУРСЫ, СЕМИНАРЫ:</a:t>
            </a:r>
          </a:p>
          <a:p>
            <a:pPr algn="ctr"/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декада спорта и здоровья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новогодние праздники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Новогодний Конкурс по реализации ВФСК ГТО «Ёлочная игрушка ГТО»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новогодние праздники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лучшую организацию работы по внедрению ВФСК ГТО среди муниципальных образований и среди образовательных организаций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январь-март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создание информационных материалов по пропаганде ВФСК ГТО «Комплекс ГТО и наша школа»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март-май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«ГТО – путь к здоровью начинается здесь», в рамках Дня физкультурника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 августа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семинар по продвижению ВФСК ГТО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17 января 2023 г. № 33 </a:t>
            </a:r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изменения в Положение о Всероссийском 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физкультурно-спортивном 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комплексе 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труду и 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обороне» :</a:t>
            </a:r>
            <a:endParaRPr lang="ru-RU" sz="2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Вступило в силу 23 марта 2023 года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Пункт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Положения о Всероссийском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физкультурно-спортивном комплексе «Готов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труду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обороне»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(ГТО),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утвержденного постановлением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Федерации от 11 июня 2014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№540 «Об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Положения о Всероссийском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труду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обороне» (Собрание законодательства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Федерации, 2014, № 25, ст. 3309),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изложить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следующей редакции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Р.3,П.7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Структура Всероссийского физкультурно-спортивного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состоит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18 ступеней и включает следующие возрастные группы: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bk object 20">
            <a:extLst>
              <a:ext uri="{FF2B5EF4-FFF2-40B4-BE49-F238E27FC236}">
                <a16:creationId xmlns:a16="http://schemas.microsoft.com/office/drawing/2014/main" id="{29D7F4E2-DBDC-9E89-20B6-8881FCACC21E}"/>
              </a:ext>
            </a:extLst>
          </p:cNvPr>
          <p:cNvSpPr/>
          <p:nvPr/>
        </p:nvSpPr>
        <p:spPr>
          <a:xfrm>
            <a:off x="1938163" y="805218"/>
            <a:ext cx="7710804" cy="4397239"/>
          </a:xfrm>
          <a:custGeom>
            <a:avLst/>
            <a:gdLst/>
            <a:ahLst/>
            <a:cxnLst/>
            <a:rect l="l" t="t" r="r" b="b"/>
            <a:pathLst>
              <a:path w="5336540" h="3114675">
                <a:moveTo>
                  <a:pt x="5227967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006102"/>
                </a:lnTo>
                <a:lnTo>
                  <a:pt x="8486" y="3048143"/>
                </a:lnTo>
                <a:lnTo>
                  <a:pt x="31630" y="3082472"/>
                </a:lnTo>
                <a:lnTo>
                  <a:pt x="65960" y="3105616"/>
                </a:lnTo>
                <a:lnTo>
                  <a:pt x="108000" y="3114103"/>
                </a:lnTo>
                <a:lnTo>
                  <a:pt x="5227967" y="3114103"/>
                </a:lnTo>
                <a:lnTo>
                  <a:pt x="5270008" y="3105616"/>
                </a:lnTo>
                <a:lnTo>
                  <a:pt x="5304337" y="3082472"/>
                </a:lnTo>
                <a:lnTo>
                  <a:pt x="5327481" y="3048143"/>
                </a:lnTo>
                <a:lnTo>
                  <a:pt x="5335968" y="3006102"/>
                </a:lnTo>
                <a:lnTo>
                  <a:pt x="5335968" y="108000"/>
                </a:lnTo>
                <a:lnTo>
                  <a:pt x="5327481" y="65960"/>
                </a:lnTo>
                <a:lnTo>
                  <a:pt x="5304337" y="31630"/>
                </a:lnTo>
                <a:lnTo>
                  <a:pt x="5270008" y="8486"/>
                </a:lnTo>
                <a:lnTo>
                  <a:pt x="5227967" y="0"/>
                </a:lnTo>
                <a:close/>
              </a:path>
            </a:pathLst>
          </a:custGeom>
          <a:solidFill>
            <a:srgbClr val="0459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DD73C2E0-26D0-A9BF-1653-7C74EC339663}"/>
              </a:ext>
            </a:extLst>
          </p:cNvPr>
          <p:cNvGrpSpPr/>
          <p:nvPr/>
        </p:nvGrpSpPr>
        <p:grpSpPr>
          <a:xfrm>
            <a:off x="2251289" y="1064526"/>
            <a:ext cx="7056485" cy="3737183"/>
            <a:chOff x="3384052" y="1654057"/>
            <a:chExt cx="5445855" cy="2874696"/>
          </a:xfrm>
        </p:grpSpPr>
        <p:sp>
          <p:nvSpPr>
            <p:cNvPr id="6" name="bk object 21">
              <a:extLst>
                <a:ext uri="{FF2B5EF4-FFF2-40B4-BE49-F238E27FC236}">
                  <a16:creationId xmlns:a16="http://schemas.microsoft.com/office/drawing/2014/main" id="{CF1D0927-6B5F-22DC-280B-721580C32D68}"/>
                </a:ext>
              </a:extLst>
            </p:cNvPr>
            <p:cNvSpPr/>
            <p:nvPr/>
          </p:nvSpPr>
          <p:spPr>
            <a:xfrm>
              <a:off x="3384052" y="1654057"/>
              <a:ext cx="3867647" cy="2874696"/>
            </a:xfrm>
            <a:custGeom>
              <a:avLst/>
              <a:gdLst/>
              <a:ahLst/>
              <a:cxnLst/>
              <a:rect l="l" t="t" r="r" b="b"/>
              <a:pathLst>
                <a:path w="1795779" h="2565400">
                  <a:moveTo>
                    <a:pt x="1575117" y="0"/>
                  </a:moveTo>
                  <a:lnTo>
                    <a:pt x="0" y="0"/>
                  </a:lnTo>
                  <a:lnTo>
                    <a:pt x="0" y="2564790"/>
                  </a:lnTo>
                  <a:lnTo>
                    <a:pt x="1795348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  <p:sp>
          <p:nvSpPr>
            <p:cNvPr id="7" name="bk object 22">
              <a:extLst>
                <a:ext uri="{FF2B5EF4-FFF2-40B4-BE49-F238E27FC236}">
                  <a16:creationId xmlns:a16="http://schemas.microsoft.com/office/drawing/2014/main" id="{59091926-EE14-5AC0-6D4A-00357BADE7DA}"/>
                </a:ext>
              </a:extLst>
            </p:cNvPr>
            <p:cNvSpPr/>
            <p:nvPr/>
          </p:nvSpPr>
          <p:spPr>
            <a:xfrm>
              <a:off x="5575301" y="1654057"/>
              <a:ext cx="3254606" cy="2874696"/>
            </a:xfrm>
            <a:custGeom>
              <a:avLst/>
              <a:gdLst/>
              <a:ahLst/>
              <a:cxnLst/>
              <a:rect l="l" t="t" r="r" b="b"/>
              <a:pathLst>
                <a:path w="1859915" h="2565400">
                  <a:moveTo>
                    <a:pt x="284352" y="0"/>
                  </a:moveTo>
                  <a:lnTo>
                    <a:pt x="1859470" y="0"/>
                  </a:lnTo>
                  <a:lnTo>
                    <a:pt x="1859470" y="2564790"/>
                  </a:lnTo>
                  <a:lnTo>
                    <a:pt x="0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429301" y="1228299"/>
            <a:ext cx="67146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!</a:t>
            </a: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 (8112) 53-17-46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gto@csppskov.ru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      е            </a:t>
            </a:r>
            <a:endParaRPr lang="ru-RU" dirty="0"/>
          </a:p>
        </p:txBody>
      </p:sp>
      <p:sp>
        <p:nvSpPr>
          <p:cNvPr id="6" name="bk object 21">
            <a:extLst>
              <a:ext uri="{FF2B5EF4-FFF2-40B4-BE49-F238E27FC236}">
                <a16:creationId xmlns:a16="http://schemas.microsoft.com/office/drawing/2014/main" id="{CF1D0927-6B5F-22DC-280B-721580C32D68}"/>
              </a:ext>
            </a:extLst>
          </p:cNvPr>
          <p:cNvSpPr/>
          <p:nvPr/>
        </p:nvSpPr>
        <p:spPr>
          <a:xfrm>
            <a:off x="1981200" y="1945003"/>
            <a:ext cx="6012873" cy="3527543"/>
          </a:xfrm>
          <a:custGeom>
            <a:avLst/>
            <a:gdLst/>
            <a:ahLst/>
            <a:cxnLst/>
            <a:rect l="l" t="t" r="r" b="b"/>
            <a:pathLst>
              <a:path w="1795779" h="2565400">
                <a:moveTo>
                  <a:pt x="1575117" y="0"/>
                </a:moveTo>
                <a:lnTo>
                  <a:pt x="0" y="0"/>
                </a:lnTo>
                <a:lnTo>
                  <a:pt x="0" y="2564790"/>
                </a:lnTo>
                <a:lnTo>
                  <a:pt x="1795348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7" name="bk object 22">
            <a:extLst>
              <a:ext uri="{FF2B5EF4-FFF2-40B4-BE49-F238E27FC236}">
                <a16:creationId xmlns:a16="http://schemas.microsoft.com/office/drawing/2014/main" id="{59091926-EE14-5AC0-6D4A-00357BADE7DA}"/>
              </a:ext>
            </a:extLst>
          </p:cNvPr>
          <p:cNvSpPr/>
          <p:nvPr/>
        </p:nvSpPr>
        <p:spPr>
          <a:xfrm>
            <a:off x="6771521" y="1945001"/>
            <a:ext cx="3148334" cy="3527543"/>
          </a:xfrm>
          <a:custGeom>
            <a:avLst/>
            <a:gdLst/>
            <a:ahLst/>
            <a:cxnLst/>
            <a:rect l="l" t="t" r="r" b="b"/>
            <a:pathLst>
              <a:path w="1859915" h="2565400">
                <a:moveTo>
                  <a:pt x="284352" y="0"/>
                </a:moveTo>
                <a:lnTo>
                  <a:pt x="1859470" y="0"/>
                </a:lnTo>
                <a:lnTo>
                  <a:pt x="1859470" y="2564790"/>
                </a:lnTo>
                <a:lnTo>
                  <a:pt x="0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90566" y="200891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7744"/>
            <a:ext cx="12192001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950036" y="3174562"/>
            <a:ext cx="324196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558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sp>
        <p:nvSpPr>
          <p:cNvPr id="3" name="object 3"/>
          <p:cNvSpPr/>
          <p:nvPr/>
        </p:nvSpPr>
        <p:spPr>
          <a:xfrm>
            <a:off x="8926286" y="1702121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1533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знака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8969830" y="4665776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339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2F64E57-DC8D-B816-A36C-85FC42EA3910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7" name="Номер слайда 1">
              <a:extLst>
                <a:ext uri="{FF2B5EF4-FFF2-40B4-BE49-F238E27FC236}">
                  <a16:creationId xmlns:a16="http://schemas.microsoft.com/office/drawing/2014/main" id="{0BBBD18B-7B8C-371D-FF42-F56730BE53FE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4</a:t>
              </a:fld>
              <a:endParaRPr lang="ru-RU" dirty="0"/>
            </a:p>
          </p:txBody>
        </p:sp>
        <p:sp>
          <p:nvSpPr>
            <p:cNvPr id="8" name="object 31">
              <a:extLst>
                <a:ext uri="{FF2B5EF4-FFF2-40B4-BE49-F238E27FC236}">
                  <a16:creationId xmlns:a16="http://schemas.microsoft.com/office/drawing/2014/main" id="{5F4B57AB-DD20-E8AE-9F2E-14EFB4B753ED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" name="object 32">
              <a:extLst>
                <a:ext uri="{FF2B5EF4-FFF2-40B4-BE49-F238E27FC236}">
                  <a16:creationId xmlns:a16="http://schemas.microsoft.com/office/drawing/2014/main" id="{1C07B3A3-F3E2-D8D4-D692-61A97E9A0C7E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" name="object 33">
              <a:extLst>
                <a:ext uri="{FF2B5EF4-FFF2-40B4-BE49-F238E27FC236}">
                  <a16:creationId xmlns:a16="http://schemas.microsoft.com/office/drawing/2014/main" id="{171CC923-365A-E47B-3507-15AE25CCE59A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" name="object 34">
              <a:extLst>
                <a:ext uri="{FF2B5EF4-FFF2-40B4-BE49-F238E27FC236}">
                  <a16:creationId xmlns:a16="http://schemas.microsoft.com/office/drawing/2014/main" id="{83E44110-3EB2-8323-6839-2EBBD741B36C}"/>
                </a:ext>
              </a:extLst>
            </p:cNvPr>
            <p:cNvSpPr/>
            <p:nvPr/>
          </p:nvSpPr>
          <p:spPr>
            <a:xfrm>
              <a:off x="-3500" y="6459877"/>
              <a:ext cx="11119496" cy="248975"/>
            </a:xfrm>
            <a:custGeom>
              <a:avLst/>
              <a:gdLst/>
              <a:ahLst/>
              <a:cxnLst/>
              <a:rect l="l" t="t" r="r" b="b"/>
              <a:pathLst>
                <a:path w="9869170" h="220979">
                  <a:moveTo>
                    <a:pt x="0" y="0"/>
                  </a:moveTo>
                  <a:lnTo>
                    <a:pt x="0" y="220952"/>
                  </a:lnTo>
                  <a:lnTo>
                    <a:pt x="9741642" y="220952"/>
                  </a:lnTo>
                  <a:lnTo>
                    <a:pt x="9868833" y="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5">
              <a:extLst>
                <a:ext uri="{FF2B5EF4-FFF2-40B4-BE49-F238E27FC236}">
                  <a16:creationId xmlns:a16="http://schemas.microsoft.com/office/drawing/2014/main" id="{69D09397-7568-F824-F839-F6806BA1BC98}"/>
                </a:ext>
              </a:extLst>
            </p:cNvPr>
            <p:cNvSpPr/>
            <p:nvPr/>
          </p:nvSpPr>
          <p:spPr>
            <a:xfrm>
              <a:off x="10972319" y="6460618"/>
              <a:ext cx="1216262" cy="248261"/>
            </a:xfrm>
            <a:custGeom>
              <a:avLst/>
              <a:gdLst/>
              <a:ahLst/>
              <a:cxnLst/>
              <a:rect l="l" t="t" r="r" b="b"/>
              <a:pathLst>
                <a:path w="1079500" h="220345">
                  <a:moveTo>
                    <a:pt x="1079423" y="0"/>
                  </a:moveTo>
                  <a:lnTo>
                    <a:pt x="127189" y="0"/>
                  </a:lnTo>
                  <a:lnTo>
                    <a:pt x="0" y="220294"/>
                  </a:lnTo>
                  <a:lnTo>
                    <a:pt x="1079423" y="220294"/>
                  </a:lnTo>
                  <a:lnTo>
                    <a:pt x="107942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866638"/>
            <a:ext cx="6511637" cy="79590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DB89D9-FF89-BE41-9CE9-824D257DB9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4" r="12453" b="12857"/>
          <a:stretch/>
        </p:blipFill>
        <p:spPr>
          <a:xfrm>
            <a:off x="218745" y="2525341"/>
            <a:ext cx="3981450" cy="290512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187107" y="1154891"/>
            <a:ext cx="276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г.   2430 знака</a:t>
            </a:r>
          </a:p>
        </p:txBody>
      </p:sp>
      <p:sp>
        <p:nvSpPr>
          <p:cNvPr id="34" name="object 3"/>
          <p:cNvSpPr/>
          <p:nvPr/>
        </p:nvSpPr>
        <p:spPr>
          <a:xfrm>
            <a:off x="4797632" y="2353285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1479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знаков</a:t>
            </a:r>
          </a:p>
        </p:txBody>
      </p:sp>
      <p:sp>
        <p:nvSpPr>
          <p:cNvPr id="35" name="object 5"/>
          <p:cNvSpPr/>
          <p:nvPr/>
        </p:nvSpPr>
        <p:spPr>
          <a:xfrm>
            <a:off x="4682836" y="3798016"/>
            <a:ext cx="3380509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1934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4855030" y="5233813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1509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9289" y="1778345"/>
            <a:ext cx="276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г.   4922 знака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5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D63244B8-D512-4FEA-3222-F0D376E1FC9F}"/>
              </a:ext>
            </a:extLst>
          </p:cNvPr>
          <p:cNvSpPr txBox="1">
            <a:spLocks/>
          </p:cNvSpPr>
          <p:nvPr/>
        </p:nvSpPr>
        <p:spPr>
          <a:xfrm>
            <a:off x="2146420" y="1695837"/>
            <a:ext cx="4197927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180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муниципальный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26 муниципалитетов –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868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65" y="762000"/>
            <a:ext cx="5602779" cy="29613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11" y="3723351"/>
            <a:ext cx="3954432" cy="241137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160688" y="2211145"/>
            <a:ext cx="41702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межмуниципальный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муниципалитета 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Островский,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Пыталовский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1055" y="4197926"/>
            <a:ext cx="3158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r>
              <a:rPr lang="ru-RU" sz="20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г. Порхов,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21 марта 2023 года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команд,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участников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240504"/>
              </p:ext>
            </p:extLst>
          </p:nvPr>
        </p:nvGraphicFramePr>
        <p:xfrm>
          <a:off x="3532909" y="3871172"/>
          <a:ext cx="4100946" cy="2322021"/>
        </p:xfrm>
        <a:graphic>
          <a:graphicData uri="http://schemas.openxmlformats.org/drawingml/2006/table">
            <a:tbl>
              <a:tblPr/>
              <a:tblGrid>
                <a:gridCol w="52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1648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1545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Псковский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Бежаницкий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957618"/>
            <a:ext cx="5322627" cy="707409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зимний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всех категорий населения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0242" name="Picture 2" descr="http://www.heraldicum.ru/russia/subjects/towns/images/porhov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604" y="3104865"/>
            <a:ext cx="900752" cy="1501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6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студентов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28517" y="951510"/>
            <a:ext cx="4084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Луки, 30 мая 2023 года 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55 человек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pload.wikimedia.org/wikipedia/commons/thumb/b/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63617" y="825627"/>
            <a:ext cx="1020821" cy="1226261"/>
          </a:xfrm>
          <a:prstGeom prst="rect">
            <a:avLst/>
          </a:prstGeom>
          <a:noFill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6" b="2157"/>
          <a:stretch>
            <a:fillRect/>
          </a:stretch>
        </p:blipFill>
        <p:spPr>
          <a:xfrm>
            <a:off x="3942370" y="1773705"/>
            <a:ext cx="2913355" cy="3310085"/>
          </a:xfrm>
          <a:prstGeom prst="rect">
            <a:avLst/>
          </a:prstGeom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613124"/>
              </p:ext>
            </p:extLst>
          </p:nvPr>
        </p:nvGraphicFramePr>
        <p:xfrm>
          <a:off x="7188210" y="2251378"/>
          <a:ext cx="4644400" cy="4142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4913">
                  <a:extLst>
                    <a:ext uri="{9D8B030D-6E8A-4147-A177-3AD203B41FA5}">
                      <a16:colId xmlns:a16="http://schemas.microsoft.com/office/drawing/2014/main" val="2527528476"/>
                    </a:ext>
                  </a:extLst>
                </a:gridCol>
                <a:gridCol w="2893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846038817"/>
                    </a:ext>
                  </a:extLst>
                </a:gridCol>
              </a:tblGrid>
              <a:tr h="53799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321438"/>
                  </a:ext>
                </a:extLst>
              </a:tr>
              <a:tr h="3495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571289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</a:t>
                      </a:r>
                      <a:r>
                        <a:rPr lang="ru-RU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80197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ВЛГАФК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09610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14469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ВФ ПГУПС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16705"/>
                  </a:ext>
                </a:extLst>
              </a:tr>
              <a:tr h="3495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УСПО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6748"/>
                  </a:ext>
                </a:extLst>
              </a:tr>
              <a:tr h="61166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Псковский агротехнический колледж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40037"/>
                  </a:ext>
                </a:extLst>
              </a:tr>
              <a:tr h="3741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ВФ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ПГУПС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(СПО)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9094"/>
                  </a:ext>
                </a:extLst>
              </a:tr>
              <a:tr h="3957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 (СПО)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04323"/>
                  </a:ext>
                </a:extLst>
              </a:tr>
            </a:tbl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239"/>
            <a:ext cx="4449170" cy="37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7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семейных команд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76967" y="1078172"/>
            <a:ext cx="5357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Писковичи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Псковский р-н, 2 июня 2023 г.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pskovrajon.reg60.ru/sites/default/files/pskovskiy-ray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9844" y="962143"/>
            <a:ext cx="1019737" cy="1284869"/>
          </a:xfrm>
          <a:prstGeom prst="rect">
            <a:avLst/>
          </a:prstGeom>
          <a:noFill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03" y="2347415"/>
            <a:ext cx="6061197" cy="4510585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48766"/>
              </p:ext>
            </p:extLst>
          </p:nvPr>
        </p:nvGraphicFramePr>
        <p:xfrm>
          <a:off x="505898" y="3875965"/>
          <a:ext cx="5212514" cy="2632922"/>
        </p:xfrm>
        <a:graphic>
          <a:graphicData uri="http://schemas.openxmlformats.org/drawingml/2006/table">
            <a:tbl>
              <a:tblPr/>
              <a:tblGrid>
                <a:gridCol w="61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0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Семья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Игнатенковы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(г. Великие Луки)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Сидорчук-</a:t>
                      </a:r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Утко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(Псковский р-н)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Лапины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(Печоры)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146411" y="1801505"/>
            <a:ext cx="45174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фестивале участвовали </a:t>
            </a: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семьи из </a:t>
            </a:r>
          </a:p>
          <a:p>
            <a:pPr lvl="0" algn="ctr"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муниципалитетов:</a:t>
            </a:r>
          </a:p>
          <a:p>
            <a:pPr lvl="0"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г. Великие Луки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Печорский район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Псковский район </a:t>
            </a:r>
          </a:p>
          <a:p>
            <a:pPr lvl="0" algn="ctr">
              <a:defRPr/>
            </a:pPr>
            <a:endParaRPr lang="ru-RU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8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летний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обучающихся образовательных организаций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Пушкинские Горы, 6-7 июня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upload.wikimedia.org/wikipedia/commons/thumb/0/00/Coat_of_Arms_of_Pushkinogorsky_rayon_%28Pskov_oblast%29.png/150px-Coat_of_Arms_of_Pushkinogorsky_rayon_%28Pskov_oblast%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3558" y="851255"/>
            <a:ext cx="1132122" cy="1441569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5832144" y="1514901"/>
            <a:ext cx="609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73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участника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	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Гдовский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Дедовичский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Локнянский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Островский,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949"/>
            <a:ext cx="6189347" cy="4415051"/>
          </a:xfrm>
          <a:prstGeom prst="rect">
            <a:avLst/>
          </a:prstGeom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9707"/>
              </p:ext>
            </p:extLst>
          </p:nvPr>
        </p:nvGraphicFramePr>
        <p:xfrm>
          <a:off x="6715275" y="3813929"/>
          <a:ext cx="5076391" cy="270579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1591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Великолукский 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 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Пустошкинский район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9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Кунья, 29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сентябряя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0586" y="1514901"/>
            <a:ext cx="62375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101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Великолукский, Гдовский, Дновский,  	Опочецкий, Пустошкинский, Островский,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Пыталовский, Себежский и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270545"/>
              </p:ext>
            </p:extLst>
          </p:nvPr>
        </p:nvGraphicFramePr>
        <p:xfrm>
          <a:off x="6715275" y="3813929"/>
          <a:ext cx="5076391" cy="229431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 1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р-н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1330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Куньинский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1312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Дедовичский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Красногородский 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23" y="907465"/>
            <a:ext cx="1241321" cy="1623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87" y="2156126"/>
            <a:ext cx="6685296" cy="47018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08" y="-25841"/>
            <a:ext cx="1328618" cy="10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ulticolor 10">
      <a:dk1>
        <a:sysClr val="windowText" lastClr="000000"/>
      </a:dk1>
      <a:lt1>
        <a:sysClr val="window" lastClr="FFFFFF"/>
      </a:lt1>
      <a:dk2>
        <a:srgbClr val="2D3847"/>
      </a:dk2>
      <a:lt2>
        <a:srgbClr val="111111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7609</TotalTime>
  <Words>1102</Words>
  <Application>Microsoft Office PowerPoint</Application>
  <PresentationFormat>Широкоэкранный</PresentationFormat>
  <Paragraphs>373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PT Sans</vt:lpstr>
      <vt:lpstr>Segoe UI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pratamayoga</dc:creator>
  <cp:keywords/>
  <dc:description/>
  <cp:lastModifiedBy>Пользователь</cp:lastModifiedBy>
  <cp:revision>412</cp:revision>
  <dcterms:created xsi:type="dcterms:W3CDTF">2017-02-28T05:28:20Z</dcterms:created>
  <dcterms:modified xsi:type="dcterms:W3CDTF">2023-11-02T08:12:01Z</dcterms:modified>
  <cp:category/>
</cp:coreProperties>
</file>