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71" r:id="rId3"/>
    <p:sldId id="270" r:id="rId4"/>
    <p:sldId id="277" r:id="rId5"/>
    <p:sldId id="278" r:id="rId6"/>
    <p:sldId id="280" r:id="rId7"/>
    <p:sldId id="279" r:id="rId8"/>
    <p:sldId id="276" r:id="rId9"/>
    <p:sldId id="26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9D6"/>
    <a:srgbClr val="002060"/>
    <a:srgbClr val="8070B0"/>
    <a:srgbClr val="CC0000"/>
    <a:srgbClr val="E31F24"/>
    <a:srgbClr val="579AD7"/>
    <a:srgbClr val="DE2A00"/>
    <a:srgbClr val="F2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35" autoAdjust="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9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20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6758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877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4912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460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792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34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06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9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82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78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20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11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24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2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8F241-8F5C-4DA7-A961-C7C0AFF5B76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04E490D-A2AA-464A-BF4E-14DAF34236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5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dedovichi.reg60.ru/sites/default/files/Dedovichskiy_logo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csppskov.ru" TargetMode="External"/><Relationship Id="rId5" Type="http://schemas.openxmlformats.org/officeDocument/2006/relationships/hyperlink" Target="http://www.csppskov.ru/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ppskov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csppskov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86708" y="2011680"/>
            <a:ext cx="8032652" cy="341376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 hangingPunct="0">
              <a:spcBef>
                <a:spcPts val="0"/>
              </a:spcBef>
            </a:pP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</a:p>
          <a:p>
            <a:pPr algn="ctr" hangingPunct="0">
              <a:spcBef>
                <a:spcPts val="0"/>
              </a:spcBef>
            </a:pP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бюджетного </a:t>
            </a:r>
          </a:p>
          <a:p>
            <a:pPr algn="ctr" hangingPunct="0">
              <a:spcBef>
                <a:spcPts val="0"/>
              </a:spcBef>
            </a:pP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</a:t>
            </a:r>
          </a:p>
          <a:p>
            <a:pPr algn="ctr" hangingPunct="0">
              <a:spcBef>
                <a:spcPts val="0"/>
              </a:spcBef>
            </a:pP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Псковской области </a:t>
            </a:r>
          </a:p>
          <a:p>
            <a:pPr algn="ctr" hangingPunct="0">
              <a:spcBef>
                <a:spcPts val="0"/>
              </a:spcBef>
            </a:pP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спортивной подготовки»</a:t>
            </a:r>
            <a:endParaRPr lang="ru-RU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9560" y="243840"/>
            <a:ext cx="1920240" cy="2712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рп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Дедовичи</a:t>
            </a: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8-9.11.2023</a:t>
            </a:r>
          </a:p>
          <a:p>
            <a:pPr algn="ctr"/>
            <a:endParaRPr lang="ru-RU" dirty="0"/>
          </a:p>
        </p:txBody>
      </p:sp>
      <p:pic>
        <p:nvPicPr>
          <p:cNvPr id="1027" name="Picture 3" descr="https://dedovichi.reg60.ru/sites/default/files/Dedovichskiy_logo.pn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76" y="502920"/>
            <a:ext cx="962025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362199" y="341475"/>
            <a:ext cx="7436971" cy="939289"/>
          </a:xfrm>
          <a:prstGeom prst="rect">
            <a:avLst/>
          </a:prstGeom>
          <a:solidFill>
            <a:srgbClr val="579A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>
              <a:spcBef>
                <a:spcPts val="0"/>
              </a:spcBef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семинар-совещание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директоров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 дополнительного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спортивной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5906998"/>
            <a:ext cx="12192000" cy="4433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1D609D"/>
                </a:solidFill>
                <a:latin typeface="Times New Roman" pitchFamily="18" charset="0"/>
                <a:cs typeface="Times New Roman" pitchFamily="18" charset="0"/>
              </a:rPr>
              <a:t>ГБУ ПО «Центр спортивной подготовки»          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www.csppskov.ru</a:t>
            </a:r>
            <a:r>
              <a:rPr lang="ru-RU" sz="2000" b="1" dirty="0" smtClean="0">
                <a:solidFill>
                  <a:srgbClr val="1D609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1D609D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 smtClean="0">
                <a:solidFill>
                  <a:srgbClr val="1D609D"/>
                </a:solidFill>
                <a:latin typeface="Times New Roman" pitchFamily="18" charset="0"/>
                <a:cs typeface="Times New Roman" pitchFamily="18" charset="0"/>
              </a:rPr>
              <a:t>     Е</a:t>
            </a:r>
            <a:r>
              <a:rPr lang="en-US" sz="2000" b="1" dirty="0" smtClean="0">
                <a:solidFill>
                  <a:srgbClr val="1D609D"/>
                </a:solidFill>
                <a:latin typeface="Times New Roman" pitchFamily="18" charset="0"/>
                <a:cs typeface="Times New Roman" pitchFamily="18" charset="0"/>
              </a:rPr>
              <a:t>-mail: </a:t>
            </a:r>
            <a:r>
              <a:rPr lang="en-US" sz="2000" b="1" dirty="0" smtClean="0">
                <a:solidFill>
                  <a:srgbClr val="1D609D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info@csppskov.ru</a:t>
            </a:r>
            <a:endParaRPr lang="ru-RU" sz="2000" b="1" dirty="0">
              <a:solidFill>
                <a:srgbClr val="1D609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015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478280" y="0"/>
            <a:ext cx="7436971" cy="1051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>
              <a:spcBef>
                <a:spcPts val="0"/>
              </a:spcBef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ежегодные мероприятия </a:t>
            </a:r>
          </a:p>
          <a:p>
            <a:pPr algn="ctr" hangingPunct="0">
              <a:spcBef>
                <a:spcPts val="0"/>
              </a:spcBef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ПО «ЦСП»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49240" y="3169920"/>
            <a:ext cx="1325880" cy="128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ЦСП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8120" y="1234440"/>
            <a:ext cx="5821680" cy="1249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Спартакиада учащихся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2023 году проводилась 15 областная Спартакиада учащихся по 11 видам спорта.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Количество участников: 2276 человек.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4320" y="2727960"/>
            <a:ext cx="3931920" cy="166116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Спартакиада ВУЗов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2023 году проводилась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 областная Спартакиада ВУЗов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8 видам спорта.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Количество участников: 291 чел.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43840" y="4602480"/>
            <a:ext cx="3855720" cy="164592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Спартакиада УСПО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2023 году проводится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 областная Спартакиада УСПО по 8 видам спорта.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Кол-во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-в по 5 видам: 131 чел.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299960" y="1447800"/>
            <a:ext cx="4693920" cy="1463040"/>
          </a:xfrm>
          <a:prstGeom prst="roundRect">
            <a:avLst/>
          </a:prstGeom>
          <a:solidFill>
            <a:srgbClr val="F2B8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Летняя и зимняя Спартакиады детей-инвалидов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летней приняли участие: 47 человек.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Зимняя будет проводиться в декабре.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168640" y="4693920"/>
            <a:ext cx="3368040" cy="1524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Количество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участников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в 2023 году: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228 человек.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 descr="MSZBX25CIT3GRZTYNJD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4726305"/>
            <a:ext cx="1524000" cy="144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кругленный прямоугольник 19"/>
          <p:cNvSpPr/>
          <p:nvPr/>
        </p:nvSpPr>
        <p:spPr>
          <a:xfrm>
            <a:off x="8382000" y="3017520"/>
            <a:ext cx="3368040" cy="1524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участников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2023 году: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299 человек.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8" name="Picture 4" descr="Президентские состязани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42933" y="3075146"/>
            <a:ext cx="1293747" cy="1408748"/>
          </a:xfrm>
          <a:prstGeom prst="rect">
            <a:avLst/>
          </a:prstGeom>
          <a:noFill/>
        </p:spPr>
      </p:pic>
      <p:sp>
        <p:nvSpPr>
          <p:cNvPr id="21" name="Стрелка вправо 20"/>
          <p:cNvSpPr/>
          <p:nvPr/>
        </p:nvSpPr>
        <p:spPr>
          <a:xfrm rot="10800000">
            <a:off x="4434840" y="3337560"/>
            <a:ext cx="640080" cy="243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3736711">
            <a:off x="4968241" y="2788919"/>
            <a:ext cx="640080" cy="243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8955058">
            <a:off x="4358639" y="4236721"/>
            <a:ext cx="640080" cy="243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1588964">
            <a:off x="6949442" y="4251959"/>
            <a:ext cx="640080" cy="243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7117080" y="3581400"/>
            <a:ext cx="640080" cy="243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7558662">
            <a:off x="6156959" y="2636521"/>
            <a:ext cx="640080" cy="243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389120" y="5151120"/>
            <a:ext cx="170688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Первенства области по легкой атлетике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волейболу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416040" y="5257800"/>
            <a:ext cx="1432560" cy="1127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Семинары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видам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спорта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7101267">
            <a:off x="5090161" y="4648200"/>
            <a:ext cx="640080" cy="243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3605791">
            <a:off x="6278881" y="4678679"/>
            <a:ext cx="640080" cy="243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187440" y="1402080"/>
            <a:ext cx="914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ГТО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трелка вправо 31"/>
          <p:cNvSpPr/>
          <p:nvPr/>
        </p:nvSpPr>
        <p:spPr>
          <a:xfrm rot="19301281">
            <a:off x="6659880" y="2956560"/>
            <a:ext cx="640080" cy="243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015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772358" y="0"/>
            <a:ext cx="8815526" cy="1082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>
              <a:spcBef>
                <a:spcPts val="0"/>
              </a:spcBef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Сводная таблица результатов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spcBef>
                <a:spcPts val="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Пятнадцатой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Спартакиады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2023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628612"/>
              </p:ext>
            </p:extLst>
          </p:nvPr>
        </p:nvGraphicFramePr>
        <p:xfrm>
          <a:off x="923278" y="1082040"/>
          <a:ext cx="8185211" cy="5558448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45941">
                  <a:extLst>
                    <a:ext uri="{9D8B030D-6E8A-4147-A177-3AD203B41FA5}">
                      <a16:colId xmlns:a16="http://schemas.microsoft.com/office/drawing/2014/main" val="3448973031"/>
                    </a:ext>
                  </a:extLst>
                </a:gridCol>
                <a:gridCol w="2152566">
                  <a:extLst>
                    <a:ext uri="{9D8B030D-6E8A-4147-A177-3AD203B41FA5}">
                      <a16:colId xmlns:a16="http://schemas.microsoft.com/office/drawing/2014/main" val="990944317"/>
                    </a:ext>
                  </a:extLst>
                </a:gridCol>
                <a:gridCol w="877404">
                  <a:extLst>
                    <a:ext uri="{9D8B030D-6E8A-4147-A177-3AD203B41FA5}">
                      <a16:colId xmlns:a16="http://schemas.microsoft.com/office/drawing/2014/main" val="3064562739"/>
                    </a:ext>
                  </a:extLst>
                </a:gridCol>
                <a:gridCol w="877404">
                  <a:extLst>
                    <a:ext uri="{9D8B030D-6E8A-4147-A177-3AD203B41FA5}">
                      <a16:colId xmlns:a16="http://schemas.microsoft.com/office/drawing/2014/main" val="1916133331"/>
                    </a:ext>
                  </a:extLst>
                </a:gridCol>
                <a:gridCol w="877404">
                  <a:extLst>
                    <a:ext uri="{9D8B030D-6E8A-4147-A177-3AD203B41FA5}">
                      <a16:colId xmlns:a16="http://schemas.microsoft.com/office/drawing/2014/main" val="742320721"/>
                    </a:ext>
                  </a:extLst>
                </a:gridCol>
                <a:gridCol w="713623">
                  <a:extLst>
                    <a:ext uri="{9D8B030D-6E8A-4147-A177-3AD203B41FA5}">
                      <a16:colId xmlns:a16="http://schemas.microsoft.com/office/drawing/2014/main" val="136999628"/>
                    </a:ext>
                  </a:extLst>
                </a:gridCol>
                <a:gridCol w="713623">
                  <a:extLst>
                    <a:ext uri="{9D8B030D-6E8A-4147-A177-3AD203B41FA5}">
                      <a16:colId xmlns:a16="http://schemas.microsoft.com/office/drawing/2014/main" val="2928073844"/>
                    </a:ext>
                  </a:extLst>
                </a:gridCol>
                <a:gridCol w="713623">
                  <a:extLst>
                    <a:ext uri="{9D8B030D-6E8A-4147-A177-3AD203B41FA5}">
                      <a16:colId xmlns:a16="http://schemas.microsoft.com/office/drawing/2014/main" val="3172773345"/>
                    </a:ext>
                  </a:extLst>
                </a:gridCol>
                <a:gridCol w="713623">
                  <a:extLst>
                    <a:ext uri="{9D8B030D-6E8A-4147-A177-3AD203B41FA5}">
                      <a16:colId xmlns:a16="http://schemas.microsoft.com/office/drawing/2014/main" val="2576788508"/>
                    </a:ext>
                  </a:extLst>
                </a:gridCol>
              </a:tblGrid>
              <a:tr h="19851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Очки</a:t>
                      </a:r>
                    </a:p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</a:t>
                      </a:r>
                    </a:p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очки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очков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в группах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305658"/>
                  </a:ext>
                </a:extLst>
              </a:tr>
              <a:tr h="198516">
                <a:tc v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"А"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"В"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"С"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"D"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221607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Бежаницкий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9528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Великолукский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2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771695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Гдовский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94948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Дедовичский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850364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Дновский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183685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Красногородский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22,5</a:t>
                      </a:r>
                      <a:endParaRPr lang="ru-RU" sz="1200" b="1" i="0" u="none" strike="noStrike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200" b="1" i="0" u="none" strike="noStrike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830888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Куньинский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75209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Локнянский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-0,5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889442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Невельский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469754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Новоржевский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061586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Новосокольнический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030376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Опочецкий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-1,5</a:t>
                      </a:r>
                      <a:endParaRPr lang="ru-RU" sz="12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2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260938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Островский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-0,5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48922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Палкинский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561538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Печорский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998364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Плюсский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866870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Порховский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360322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-1,5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314635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Пустошкинский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-1,5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897273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Пушкиногорский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285027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Пыталовский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964345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Себежский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982253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Струго-Красненский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061794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Усвятский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119,5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158280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Великие Луки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286053"/>
                  </a:ext>
                </a:extLst>
              </a:tr>
              <a:tr h="19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Псков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692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015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878890" y="159799"/>
            <a:ext cx="8398276" cy="1082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>
              <a:spcBef>
                <a:spcPts val="0"/>
              </a:spcBef>
            </a:pPr>
            <a:r>
              <a:rPr lang="ru-RU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Сводная таблица результатов </a:t>
            </a:r>
            <a:endParaRPr lang="ru-RU" sz="2400" b="1" dirty="0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spcBef>
                <a:spcPts val="0"/>
              </a:spcBef>
            </a:pPr>
            <a:r>
              <a:rPr lang="ru-RU" sz="24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Четырнадцатой </a:t>
            </a:r>
            <a:r>
              <a:rPr lang="ru-RU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Спартакиады </a:t>
            </a:r>
            <a:r>
              <a:rPr lang="ru-RU" sz="24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ВУЗов</a:t>
            </a:r>
            <a:r>
              <a:rPr lang="en-US" sz="24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2023 </a:t>
            </a:r>
            <a:r>
              <a:rPr lang="ru-RU" sz="24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40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195048"/>
              </p:ext>
            </p:extLst>
          </p:nvPr>
        </p:nvGraphicFramePr>
        <p:xfrm>
          <a:off x="617195" y="1576496"/>
          <a:ext cx="10648568" cy="484612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36587">
                  <a:extLst>
                    <a:ext uri="{9D8B030D-6E8A-4147-A177-3AD203B41FA5}">
                      <a16:colId xmlns:a16="http://schemas.microsoft.com/office/drawing/2014/main" val="1471057724"/>
                    </a:ext>
                  </a:extLst>
                </a:gridCol>
                <a:gridCol w="1553478">
                  <a:extLst>
                    <a:ext uri="{9D8B030D-6E8A-4147-A177-3AD203B41FA5}">
                      <a16:colId xmlns:a16="http://schemas.microsoft.com/office/drawing/2014/main" val="361175473"/>
                    </a:ext>
                  </a:extLst>
                </a:gridCol>
                <a:gridCol w="297750">
                  <a:extLst>
                    <a:ext uri="{9D8B030D-6E8A-4147-A177-3AD203B41FA5}">
                      <a16:colId xmlns:a16="http://schemas.microsoft.com/office/drawing/2014/main" val="655852703"/>
                    </a:ext>
                  </a:extLst>
                </a:gridCol>
                <a:gridCol w="437933">
                  <a:extLst>
                    <a:ext uri="{9D8B030D-6E8A-4147-A177-3AD203B41FA5}">
                      <a16:colId xmlns:a16="http://schemas.microsoft.com/office/drawing/2014/main" val="3746311983"/>
                    </a:ext>
                  </a:extLst>
                </a:gridCol>
                <a:gridCol w="336636">
                  <a:extLst>
                    <a:ext uri="{9D8B030D-6E8A-4147-A177-3AD203B41FA5}">
                      <a16:colId xmlns:a16="http://schemas.microsoft.com/office/drawing/2014/main" val="2969853184"/>
                    </a:ext>
                  </a:extLst>
                </a:gridCol>
                <a:gridCol w="298162">
                  <a:extLst>
                    <a:ext uri="{9D8B030D-6E8A-4147-A177-3AD203B41FA5}">
                      <a16:colId xmlns:a16="http://schemas.microsoft.com/office/drawing/2014/main" val="1050078731"/>
                    </a:ext>
                  </a:extLst>
                </a:gridCol>
                <a:gridCol w="278927">
                  <a:extLst>
                    <a:ext uri="{9D8B030D-6E8A-4147-A177-3AD203B41FA5}">
                      <a16:colId xmlns:a16="http://schemas.microsoft.com/office/drawing/2014/main" val="75637817"/>
                    </a:ext>
                  </a:extLst>
                </a:gridCol>
                <a:gridCol w="355872">
                  <a:extLst>
                    <a:ext uri="{9D8B030D-6E8A-4147-A177-3AD203B41FA5}">
                      <a16:colId xmlns:a16="http://schemas.microsoft.com/office/drawing/2014/main" val="1044666451"/>
                    </a:ext>
                  </a:extLst>
                </a:gridCol>
                <a:gridCol w="278926">
                  <a:extLst>
                    <a:ext uri="{9D8B030D-6E8A-4147-A177-3AD203B41FA5}">
                      <a16:colId xmlns:a16="http://schemas.microsoft.com/office/drawing/2014/main" val="3373309307"/>
                    </a:ext>
                  </a:extLst>
                </a:gridCol>
                <a:gridCol w="394344">
                  <a:extLst>
                    <a:ext uri="{9D8B030D-6E8A-4147-A177-3AD203B41FA5}">
                      <a16:colId xmlns:a16="http://schemas.microsoft.com/office/drawing/2014/main" val="2151213145"/>
                    </a:ext>
                  </a:extLst>
                </a:gridCol>
                <a:gridCol w="336636">
                  <a:extLst>
                    <a:ext uri="{9D8B030D-6E8A-4147-A177-3AD203B41FA5}">
                      <a16:colId xmlns:a16="http://schemas.microsoft.com/office/drawing/2014/main" val="719053902"/>
                    </a:ext>
                  </a:extLst>
                </a:gridCol>
                <a:gridCol w="211599">
                  <a:extLst>
                    <a:ext uri="{9D8B030D-6E8A-4147-A177-3AD203B41FA5}">
                      <a16:colId xmlns:a16="http://schemas.microsoft.com/office/drawing/2014/main" val="2164620538"/>
                    </a:ext>
                  </a:extLst>
                </a:gridCol>
                <a:gridCol w="288544">
                  <a:extLst>
                    <a:ext uri="{9D8B030D-6E8A-4147-A177-3AD203B41FA5}">
                      <a16:colId xmlns:a16="http://schemas.microsoft.com/office/drawing/2014/main" val="4032392292"/>
                    </a:ext>
                  </a:extLst>
                </a:gridCol>
                <a:gridCol w="336635">
                  <a:extLst>
                    <a:ext uri="{9D8B030D-6E8A-4147-A177-3AD203B41FA5}">
                      <a16:colId xmlns:a16="http://schemas.microsoft.com/office/drawing/2014/main" val="2589582775"/>
                    </a:ext>
                  </a:extLst>
                </a:gridCol>
                <a:gridCol w="298163">
                  <a:extLst>
                    <a:ext uri="{9D8B030D-6E8A-4147-A177-3AD203B41FA5}">
                      <a16:colId xmlns:a16="http://schemas.microsoft.com/office/drawing/2014/main" val="1833055200"/>
                    </a:ext>
                  </a:extLst>
                </a:gridCol>
                <a:gridCol w="317399">
                  <a:extLst>
                    <a:ext uri="{9D8B030D-6E8A-4147-A177-3AD203B41FA5}">
                      <a16:colId xmlns:a16="http://schemas.microsoft.com/office/drawing/2014/main" val="3042248943"/>
                    </a:ext>
                  </a:extLst>
                </a:gridCol>
                <a:gridCol w="298163">
                  <a:extLst>
                    <a:ext uri="{9D8B030D-6E8A-4147-A177-3AD203B41FA5}">
                      <a16:colId xmlns:a16="http://schemas.microsoft.com/office/drawing/2014/main" val="1859978628"/>
                    </a:ext>
                  </a:extLst>
                </a:gridCol>
                <a:gridCol w="288544">
                  <a:extLst>
                    <a:ext uri="{9D8B030D-6E8A-4147-A177-3AD203B41FA5}">
                      <a16:colId xmlns:a16="http://schemas.microsoft.com/office/drawing/2014/main" val="925280644"/>
                    </a:ext>
                  </a:extLst>
                </a:gridCol>
                <a:gridCol w="307780">
                  <a:extLst>
                    <a:ext uri="{9D8B030D-6E8A-4147-A177-3AD203B41FA5}">
                      <a16:colId xmlns:a16="http://schemas.microsoft.com/office/drawing/2014/main" val="4092477010"/>
                    </a:ext>
                  </a:extLst>
                </a:gridCol>
                <a:gridCol w="327017">
                  <a:extLst>
                    <a:ext uri="{9D8B030D-6E8A-4147-A177-3AD203B41FA5}">
                      <a16:colId xmlns:a16="http://schemas.microsoft.com/office/drawing/2014/main" val="3158118906"/>
                    </a:ext>
                  </a:extLst>
                </a:gridCol>
                <a:gridCol w="307781">
                  <a:extLst>
                    <a:ext uri="{9D8B030D-6E8A-4147-A177-3AD203B41FA5}">
                      <a16:colId xmlns:a16="http://schemas.microsoft.com/office/drawing/2014/main" val="2949287235"/>
                    </a:ext>
                  </a:extLst>
                </a:gridCol>
                <a:gridCol w="317399">
                  <a:extLst>
                    <a:ext uri="{9D8B030D-6E8A-4147-A177-3AD203B41FA5}">
                      <a16:colId xmlns:a16="http://schemas.microsoft.com/office/drawing/2014/main" val="1887437790"/>
                    </a:ext>
                  </a:extLst>
                </a:gridCol>
                <a:gridCol w="355871">
                  <a:extLst>
                    <a:ext uri="{9D8B030D-6E8A-4147-A177-3AD203B41FA5}">
                      <a16:colId xmlns:a16="http://schemas.microsoft.com/office/drawing/2014/main" val="2600401966"/>
                    </a:ext>
                  </a:extLst>
                </a:gridCol>
                <a:gridCol w="413581">
                  <a:extLst>
                    <a:ext uri="{9D8B030D-6E8A-4147-A177-3AD203B41FA5}">
                      <a16:colId xmlns:a16="http://schemas.microsoft.com/office/drawing/2014/main" val="695153293"/>
                    </a:ext>
                  </a:extLst>
                </a:gridCol>
                <a:gridCol w="461745">
                  <a:extLst>
                    <a:ext uri="{9D8B030D-6E8A-4147-A177-3AD203B41FA5}">
                      <a16:colId xmlns:a16="http://schemas.microsoft.com/office/drawing/2014/main" val="375731415"/>
                    </a:ext>
                  </a:extLst>
                </a:gridCol>
                <a:gridCol w="431861">
                  <a:extLst>
                    <a:ext uri="{9D8B030D-6E8A-4147-A177-3AD203B41FA5}">
                      <a16:colId xmlns:a16="http://schemas.microsoft.com/office/drawing/2014/main" val="1357783383"/>
                    </a:ext>
                  </a:extLst>
                </a:gridCol>
                <a:gridCol w="461639">
                  <a:extLst>
                    <a:ext uri="{9D8B030D-6E8A-4147-A177-3AD203B41FA5}">
                      <a16:colId xmlns:a16="http://schemas.microsoft.com/office/drawing/2014/main" val="1498037933"/>
                    </a:ext>
                  </a:extLst>
                </a:gridCol>
                <a:gridCol w="319596">
                  <a:extLst>
                    <a:ext uri="{9D8B030D-6E8A-4147-A177-3AD203B41FA5}">
                      <a16:colId xmlns:a16="http://schemas.microsoft.com/office/drawing/2014/main" val="2432860982"/>
                    </a:ext>
                  </a:extLst>
                </a:gridCol>
              </a:tblGrid>
              <a:tr h="198694"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b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</a:t>
                      </a:r>
                    </a:p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учреждения</a:t>
                      </a:r>
                    </a:p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u="none" strike="noStrike" dirty="0" err="1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</a:t>
                      </a:r>
                      <a:r>
                        <a:rPr lang="ru-RU" sz="1200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очки</a:t>
                      </a:r>
                      <a:endParaRPr lang="ru-RU" sz="1200" b="0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очков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vert="vert27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022711"/>
                  </a:ext>
                </a:extLst>
              </a:tr>
              <a:tr h="473084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Баскетбол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Волейбол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Наст. теннис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Легкая атлет.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Кросс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Пулев. стр.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Мини-футбол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Фестиваль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656027"/>
                  </a:ext>
                </a:extLst>
              </a:tr>
              <a:tr h="357856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девушки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юноши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девушки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юноши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девушки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юноши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ГТО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972876"/>
                  </a:ext>
                </a:extLst>
              </a:tr>
              <a:tr h="198694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767289"/>
                  </a:ext>
                </a:extLst>
              </a:tr>
              <a:tr h="6022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Псковский государственный  университет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84722"/>
                  </a:ext>
                </a:extLst>
              </a:tr>
              <a:tr h="8096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Великолукская государственная академия физической культуры и спорта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2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5732"/>
                  </a:ext>
                </a:extLst>
              </a:tr>
              <a:tr h="7826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Великолукская государственная сельскохозяйственная академия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2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454343"/>
                  </a:ext>
                </a:extLst>
              </a:tr>
              <a:tr h="9177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ВФ Санкт-Петербургского государственного университета путей сообщения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879221"/>
                  </a:ext>
                </a:extLst>
              </a:tr>
              <a:tr h="5014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ПФ Академии ФСИН России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2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50" marR="7450" marT="74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496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01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580225" y="226320"/>
            <a:ext cx="8229600" cy="1082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областных спортивных соревнований школьников «Президентские состязания» - 2023 год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Президентские состязан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044" y="226320"/>
            <a:ext cx="1293747" cy="1408748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335154"/>
              </p:ext>
            </p:extLst>
          </p:nvPr>
        </p:nvGraphicFramePr>
        <p:xfrm>
          <a:off x="1299215" y="1945787"/>
          <a:ext cx="8596312" cy="177395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61890">
                  <a:extLst>
                    <a:ext uri="{9D8B030D-6E8A-4147-A177-3AD203B41FA5}">
                      <a16:colId xmlns:a16="http://schemas.microsoft.com/office/drawing/2014/main" val="1111106201"/>
                    </a:ext>
                  </a:extLst>
                </a:gridCol>
                <a:gridCol w="2016596">
                  <a:extLst>
                    <a:ext uri="{9D8B030D-6E8A-4147-A177-3AD203B41FA5}">
                      <a16:colId xmlns:a16="http://schemas.microsoft.com/office/drawing/2014/main" val="3996389409"/>
                    </a:ext>
                  </a:extLst>
                </a:gridCol>
                <a:gridCol w="478639">
                  <a:extLst>
                    <a:ext uri="{9D8B030D-6E8A-4147-A177-3AD203B41FA5}">
                      <a16:colId xmlns:a16="http://schemas.microsoft.com/office/drawing/2014/main" val="110093777"/>
                    </a:ext>
                  </a:extLst>
                </a:gridCol>
                <a:gridCol w="356462">
                  <a:extLst>
                    <a:ext uri="{9D8B030D-6E8A-4147-A177-3AD203B41FA5}">
                      <a16:colId xmlns:a16="http://schemas.microsoft.com/office/drawing/2014/main" val="3713382402"/>
                    </a:ext>
                  </a:extLst>
                </a:gridCol>
                <a:gridCol w="581979">
                  <a:extLst>
                    <a:ext uri="{9D8B030D-6E8A-4147-A177-3AD203B41FA5}">
                      <a16:colId xmlns:a16="http://schemas.microsoft.com/office/drawing/2014/main" val="1636747273"/>
                    </a:ext>
                  </a:extLst>
                </a:gridCol>
                <a:gridCol w="591678">
                  <a:extLst>
                    <a:ext uri="{9D8B030D-6E8A-4147-A177-3AD203B41FA5}">
                      <a16:colId xmlns:a16="http://schemas.microsoft.com/office/drawing/2014/main" val="1970350743"/>
                    </a:ext>
                  </a:extLst>
                </a:gridCol>
                <a:gridCol w="378286">
                  <a:extLst>
                    <a:ext uri="{9D8B030D-6E8A-4147-A177-3AD203B41FA5}">
                      <a16:colId xmlns:a16="http://schemas.microsoft.com/office/drawing/2014/main" val="2621742524"/>
                    </a:ext>
                  </a:extLst>
                </a:gridCol>
                <a:gridCol w="574704">
                  <a:extLst>
                    <a:ext uri="{9D8B030D-6E8A-4147-A177-3AD203B41FA5}">
                      <a16:colId xmlns:a16="http://schemas.microsoft.com/office/drawing/2014/main" val="3278768901"/>
                    </a:ext>
                  </a:extLst>
                </a:gridCol>
                <a:gridCol w="509421">
                  <a:extLst>
                    <a:ext uri="{9D8B030D-6E8A-4147-A177-3AD203B41FA5}">
                      <a16:colId xmlns:a16="http://schemas.microsoft.com/office/drawing/2014/main" val="534942879"/>
                    </a:ext>
                  </a:extLst>
                </a:gridCol>
                <a:gridCol w="341723">
                  <a:extLst>
                    <a:ext uri="{9D8B030D-6E8A-4147-A177-3AD203B41FA5}">
                      <a16:colId xmlns:a16="http://schemas.microsoft.com/office/drawing/2014/main" val="3726758929"/>
                    </a:ext>
                  </a:extLst>
                </a:gridCol>
                <a:gridCol w="523781">
                  <a:extLst>
                    <a:ext uri="{9D8B030D-6E8A-4147-A177-3AD203B41FA5}">
                      <a16:colId xmlns:a16="http://schemas.microsoft.com/office/drawing/2014/main" val="3243828798"/>
                    </a:ext>
                  </a:extLst>
                </a:gridCol>
                <a:gridCol w="414660">
                  <a:extLst>
                    <a:ext uri="{9D8B030D-6E8A-4147-A177-3AD203B41FA5}">
                      <a16:colId xmlns:a16="http://schemas.microsoft.com/office/drawing/2014/main" val="2443939380"/>
                    </a:ext>
                  </a:extLst>
                </a:gridCol>
                <a:gridCol w="504382">
                  <a:extLst>
                    <a:ext uri="{9D8B030D-6E8A-4147-A177-3AD203B41FA5}">
                      <a16:colId xmlns:a16="http://schemas.microsoft.com/office/drawing/2014/main" val="1421966286"/>
                    </a:ext>
                  </a:extLst>
                </a:gridCol>
                <a:gridCol w="545605">
                  <a:extLst>
                    <a:ext uri="{9D8B030D-6E8A-4147-A177-3AD203B41FA5}">
                      <a16:colId xmlns:a16="http://schemas.microsoft.com/office/drawing/2014/main" val="1205866117"/>
                    </a:ext>
                  </a:extLst>
                </a:gridCol>
                <a:gridCol w="516506">
                  <a:extLst>
                    <a:ext uri="{9D8B030D-6E8A-4147-A177-3AD203B41FA5}">
                      <a16:colId xmlns:a16="http://schemas.microsoft.com/office/drawing/2014/main" val="627118723"/>
                    </a:ext>
                  </a:extLst>
                </a:gridCol>
              </a:tblGrid>
              <a:tr h="196473">
                <a:tc rowSpan="2">
                  <a:txBody>
                    <a:bodyPr/>
                    <a:lstStyle/>
                    <a:p>
                      <a:pPr algn="ctr" fontAlgn="t"/>
                      <a:endParaRPr lang="ru-RU" sz="11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Спорт. многоборье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Теоретич. конкурс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Эстафетный бег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Творчество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u="none" strike="noStrike" dirty="0" smtClean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  <a:endParaRPr lang="ru-RU" sz="11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очков</a:t>
                      </a:r>
                      <a:endParaRPr lang="ru-RU" sz="11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349975"/>
                  </a:ext>
                </a:extLst>
              </a:tr>
              <a:tr h="494409">
                <a:tc vMerge="1"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очков (2+2)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Очки с </a:t>
                      </a:r>
                      <a:r>
                        <a:rPr lang="ru-RU" sz="11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баллов </a:t>
                      </a:r>
                      <a:endParaRPr lang="ru-RU" sz="11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рез)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Очки с </a:t>
                      </a:r>
                      <a:r>
                        <a:rPr lang="ru-RU" sz="11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1,5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Рез-т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Очки с </a:t>
                      </a:r>
                      <a:r>
                        <a:rPr lang="ru-RU" sz="11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1,5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Очки с </a:t>
                      </a:r>
                      <a:r>
                        <a:rPr lang="ru-RU" sz="11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/>
                </a:tc>
                <a:extLst>
                  <a:ext uri="{0D108BD9-81ED-4DB2-BD59-A6C34878D82A}">
                    <a16:rowId xmlns:a16="http://schemas.microsoft.com/office/drawing/2014/main" val="1404199772"/>
                  </a:ext>
                </a:extLst>
              </a:tr>
              <a:tr h="374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Булынинская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средняя школа», Великолукский р-он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05.46,5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1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303246"/>
                  </a:ext>
                </a:extLst>
              </a:tr>
              <a:tr h="346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Изборский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лицей», Печорский р-н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05.52,8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08536"/>
                  </a:ext>
                </a:extLst>
              </a:tr>
              <a:tr h="346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МБОУ«ЦООР</a:t>
                      </a:r>
                      <a:r>
                        <a:rPr lang="ru-RU" sz="1100" u="none" strike="noStrike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1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СП»Теребенская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школа»,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Опочецкий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р-н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06.29,5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ru-RU" sz="11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680594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12109" y="1342943"/>
            <a:ext cx="5570524" cy="41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сельских команд – призеры соревнований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2109" y="4030463"/>
            <a:ext cx="5570524" cy="41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городских команд – призеры соревнований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512433"/>
              </p:ext>
            </p:extLst>
          </p:nvPr>
        </p:nvGraphicFramePr>
        <p:xfrm>
          <a:off x="1299215" y="4637201"/>
          <a:ext cx="8596312" cy="201540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61890">
                  <a:extLst>
                    <a:ext uri="{9D8B030D-6E8A-4147-A177-3AD203B41FA5}">
                      <a16:colId xmlns:a16="http://schemas.microsoft.com/office/drawing/2014/main" val="1111106201"/>
                    </a:ext>
                  </a:extLst>
                </a:gridCol>
                <a:gridCol w="2007718">
                  <a:extLst>
                    <a:ext uri="{9D8B030D-6E8A-4147-A177-3AD203B41FA5}">
                      <a16:colId xmlns:a16="http://schemas.microsoft.com/office/drawing/2014/main" val="3996389409"/>
                    </a:ext>
                  </a:extLst>
                </a:gridCol>
                <a:gridCol w="487517">
                  <a:extLst>
                    <a:ext uri="{9D8B030D-6E8A-4147-A177-3AD203B41FA5}">
                      <a16:colId xmlns:a16="http://schemas.microsoft.com/office/drawing/2014/main" val="110093777"/>
                    </a:ext>
                  </a:extLst>
                </a:gridCol>
                <a:gridCol w="356462">
                  <a:extLst>
                    <a:ext uri="{9D8B030D-6E8A-4147-A177-3AD203B41FA5}">
                      <a16:colId xmlns:a16="http://schemas.microsoft.com/office/drawing/2014/main" val="3713382402"/>
                    </a:ext>
                  </a:extLst>
                </a:gridCol>
                <a:gridCol w="581979">
                  <a:extLst>
                    <a:ext uri="{9D8B030D-6E8A-4147-A177-3AD203B41FA5}">
                      <a16:colId xmlns:a16="http://schemas.microsoft.com/office/drawing/2014/main" val="1636747273"/>
                    </a:ext>
                  </a:extLst>
                </a:gridCol>
                <a:gridCol w="591678">
                  <a:extLst>
                    <a:ext uri="{9D8B030D-6E8A-4147-A177-3AD203B41FA5}">
                      <a16:colId xmlns:a16="http://schemas.microsoft.com/office/drawing/2014/main" val="1970350743"/>
                    </a:ext>
                  </a:extLst>
                </a:gridCol>
                <a:gridCol w="378286">
                  <a:extLst>
                    <a:ext uri="{9D8B030D-6E8A-4147-A177-3AD203B41FA5}">
                      <a16:colId xmlns:a16="http://schemas.microsoft.com/office/drawing/2014/main" val="2621742524"/>
                    </a:ext>
                  </a:extLst>
                </a:gridCol>
                <a:gridCol w="574704">
                  <a:extLst>
                    <a:ext uri="{9D8B030D-6E8A-4147-A177-3AD203B41FA5}">
                      <a16:colId xmlns:a16="http://schemas.microsoft.com/office/drawing/2014/main" val="3278768901"/>
                    </a:ext>
                  </a:extLst>
                </a:gridCol>
                <a:gridCol w="580442">
                  <a:extLst>
                    <a:ext uri="{9D8B030D-6E8A-4147-A177-3AD203B41FA5}">
                      <a16:colId xmlns:a16="http://schemas.microsoft.com/office/drawing/2014/main" val="534942879"/>
                    </a:ext>
                  </a:extLst>
                </a:gridCol>
                <a:gridCol w="270702">
                  <a:extLst>
                    <a:ext uri="{9D8B030D-6E8A-4147-A177-3AD203B41FA5}">
                      <a16:colId xmlns:a16="http://schemas.microsoft.com/office/drawing/2014/main" val="3726758929"/>
                    </a:ext>
                  </a:extLst>
                </a:gridCol>
                <a:gridCol w="523781">
                  <a:extLst>
                    <a:ext uri="{9D8B030D-6E8A-4147-A177-3AD203B41FA5}">
                      <a16:colId xmlns:a16="http://schemas.microsoft.com/office/drawing/2014/main" val="3243828798"/>
                    </a:ext>
                  </a:extLst>
                </a:gridCol>
                <a:gridCol w="414660">
                  <a:extLst>
                    <a:ext uri="{9D8B030D-6E8A-4147-A177-3AD203B41FA5}">
                      <a16:colId xmlns:a16="http://schemas.microsoft.com/office/drawing/2014/main" val="2443939380"/>
                    </a:ext>
                  </a:extLst>
                </a:gridCol>
                <a:gridCol w="504382">
                  <a:extLst>
                    <a:ext uri="{9D8B030D-6E8A-4147-A177-3AD203B41FA5}">
                      <a16:colId xmlns:a16="http://schemas.microsoft.com/office/drawing/2014/main" val="1421966286"/>
                    </a:ext>
                  </a:extLst>
                </a:gridCol>
                <a:gridCol w="545605">
                  <a:extLst>
                    <a:ext uri="{9D8B030D-6E8A-4147-A177-3AD203B41FA5}">
                      <a16:colId xmlns:a16="http://schemas.microsoft.com/office/drawing/2014/main" val="1205866117"/>
                    </a:ext>
                  </a:extLst>
                </a:gridCol>
                <a:gridCol w="516506">
                  <a:extLst>
                    <a:ext uri="{9D8B030D-6E8A-4147-A177-3AD203B41FA5}">
                      <a16:colId xmlns:a16="http://schemas.microsoft.com/office/drawing/2014/main" val="627118723"/>
                    </a:ext>
                  </a:extLst>
                </a:gridCol>
              </a:tblGrid>
              <a:tr h="196473">
                <a:tc rowSpan="2">
                  <a:txBody>
                    <a:bodyPr/>
                    <a:lstStyle/>
                    <a:p>
                      <a:pPr algn="ctr" fontAlgn="t"/>
                      <a:endParaRPr lang="ru-RU" sz="11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Спорт. многоборье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Теоретич. конкурс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Эстафетный бег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Творчество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u="none" strike="noStrike" dirty="0" smtClean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  <a:endParaRPr lang="ru-RU" sz="11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очков</a:t>
                      </a:r>
                      <a:endParaRPr lang="ru-RU" sz="1100" b="1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349975"/>
                  </a:ext>
                </a:extLst>
              </a:tr>
              <a:tr h="494409">
                <a:tc vMerge="1"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очков (2+2)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Очки с </a:t>
                      </a:r>
                      <a:r>
                        <a:rPr lang="ru-RU" sz="11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баллов </a:t>
                      </a:r>
                      <a:endParaRPr lang="ru-RU" sz="11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рез)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Очки с </a:t>
                      </a:r>
                      <a:r>
                        <a:rPr lang="ru-RU" sz="11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1,5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Рез-т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Очки с </a:t>
                      </a:r>
                      <a:r>
                        <a:rPr lang="ru-RU" sz="11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1,5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Очки с </a:t>
                      </a:r>
                      <a:r>
                        <a:rPr lang="ru-RU" sz="11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/>
                </a:tc>
                <a:extLst>
                  <a:ext uri="{0D108BD9-81ED-4DB2-BD59-A6C34878D82A}">
                    <a16:rowId xmlns:a16="http://schemas.microsoft.com/office/drawing/2014/main" val="1404199772"/>
                  </a:ext>
                </a:extLst>
              </a:tr>
              <a:tr h="374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«Средняя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общеобразовательная школа №3 г.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Порхова»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2237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08.58,2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</a:rPr>
                        <a:t>18,5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303246"/>
                  </a:ext>
                </a:extLst>
              </a:tr>
              <a:tr h="346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«Средняя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школа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Новосокольники»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09.15,3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08536"/>
                  </a:ext>
                </a:extLst>
              </a:tr>
              <a:tr h="346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77" marR="7277" marT="72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Пустошкинский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центр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08.54,4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680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115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580225" y="226320"/>
            <a:ext cx="8229600" cy="1082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Всероссийских спортивных соревнований школьников «Президентские состязания» - 2023 год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Президентские состязан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044" y="226320"/>
            <a:ext cx="1293747" cy="140874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983548" y="1725325"/>
            <a:ext cx="4669654" cy="48722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579AD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сельских классов-команд</a:t>
            </a:r>
          </a:p>
          <a:p>
            <a:pPr lvl="0" algn="ctr"/>
            <a:endParaRPr lang="ru-RU" b="1" dirty="0" smtClean="0">
              <a:solidFill>
                <a:srgbClr val="8070B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>
                <a:solidFill>
                  <a:srgbClr val="8070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«</a:t>
            </a:r>
            <a:r>
              <a:rPr lang="ru-RU" b="1" dirty="0" err="1">
                <a:solidFill>
                  <a:srgbClr val="8070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Булынинская</a:t>
            </a:r>
            <a:r>
              <a:rPr lang="ru-RU" b="1" dirty="0">
                <a:solidFill>
                  <a:srgbClr val="8070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 Великолукского района</a:t>
            </a:r>
            <a:r>
              <a:rPr lang="ru-RU" b="1" dirty="0" smtClean="0">
                <a:solidFill>
                  <a:srgbClr val="8070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участвовали команды из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региона 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E31F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</a:t>
            </a:r>
            <a:r>
              <a:rPr lang="ru-RU" b="1" dirty="0">
                <a:solidFill>
                  <a:srgbClr val="E31F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b="1" dirty="0" smtClean="0">
                <a:solidFill>
                  <a:srgbClr val="E31F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Псковской области – 57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Спортивное многоборье –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 место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Эстафетный бег –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 место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Теоретический конкурс –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место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 конкурс –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место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09917" y="1725325"/>
            <a:ext cx="4669654" cy="48722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579AD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b="1" dirty="0">
                <a:solidFill>
                  <a:srgbClr val="579AD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городских </a:t>
            </a:r>
            <a:r>
              <a:rPr lang="ru-RU" b="1" dirty="0" smtClean="0">
                <a:solidFill>
                  <a:srgbClr val="579AD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классов-команд</a:t>
            </a:r>
          </a:p>
          <a:p>
            <a:pPr lvl="0" algn="ctr"/>
            <a:endParaRPr lang="ru-RU" b="1" dirty="0" smtClean="0">
              <a:solidFill>
                <a:srgbClr val="579AD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 smtClean="0">
                <a:solidFill>
                  <a:srgbClr val="8070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b="1" dirty="0">
                <a:solidFill>
                  <a:srgbClr val="8070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№3 г. Порхова» </a:t>
            </a:r>
            <a:endParaRPr lang="ru-RU" b="1" dirty="0" smtClean="0">
              <a:solidFill>
                <a:srgbClr val="8070B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участвовали команды из 86 регионов (3 вне конкурса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E31F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место </a:t>
            </a:r>
            <a:r>
              <a:rPr lang="ru-RU" b="1" dirty="0" smtClean="0">
                <a:solidFill>
                  <a:srgbClr val="E31F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Псковской области – 76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Спортивное многоборье – 51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Эстафетный бег – не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стартовали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Теоретический конкурс – 70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 конкурс – 53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211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580225" y="226320"/>
            <a:ext cx="8229600" cy="1082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областных спортивных игр школьников «Президентские спортивные игры» - 2023 год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256546"/>
              </p:ext>
            </p:extLst>
          </p:nvPr>
        </p:nvGraphicFramePr>
        <p:xfrm>
          <a:off x="1662344" y="1432162"/>
          <a:ext cx="9245181" cy="248596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19265">
                  <a:extLst>
                    <a:ext uri="{9D8B030D-6E8A-4147-A177-3AD203B41FA5}">
                      <a16:colId xmlns:a16="http://schemas.microsoft.com/office/drawing/2014/main" val="4034435058"/>
                    </a:ext>
                  </a:extLst>
                </a:gridCol>
                <a:gridCol w="1349406">
                  <a:extLst>
                    <a:ext uri="{9D8B030D-6E8A-4147-A177-3AD203B41FA5}">
                      <a16:colId xmlns:a16="http://schemas.microsoft.com/office/drawing/2014/main" val="1193809064"/>
                    </a:ext>
                  </a:extLst>
                </a:gridCol>
                <a:gridCol w="639190">
                  <a:extLst>
                    <a:ext uri="{9D8B030D-6E8A-4147-A177-3AD203B41FA5}">
                      <a16:colId xmlns:a16="http://schemas.microsoft.com/office/drawing/2014/main" val="1912987070"/>
                    </a:ext>
                  </a:extLst>
                </a:gridCol>
                <a:gridCol w="630314">
                  <a:extLst>
                    <a:ext uri="{9D8B030D-6E8A-4147-A177-3AD203B41FA5}">
                      <a16:colId xmlns:a16="http://schemas.microsoft.com/office/drawing/2014/main" val="2037109389"/>
                    </a:ext>
                  </a:extLst>
                </a:gridCol>
                <a:gridCol w="275208">
                  <a:extLst>
                    <a:ext uri="{9D8B030D-6E8A-4147-A177-3AD203B41FA5}">
                      <a16:colId xmlns:a16="http://schemas.microsoft.com/office/drawing/2014/main" val="1578452193"/>
                    </a:ext>
                  </a:extLst>
                </a:gridCol>
                <a:gridCol w="310718">
                  <a:extLst>
                    <a:ext uri="{9D8B030D-6E8A-4147-A177-3AD203B41FA5}">
                      <a16:colId xmlns:a16="http://schemas.microsoft.com/office/drawing/2014/main" val="696284971"/>
                    </a:ext>
                  </a:extLst>
                </a:gridCol>
                <a:gridCol w="461639">
                  <a:extLst>
                    <a:ext uri="{9D8B030D-6E8A-4147-A177-3AD203B41FA5}">
                      <a16:colId xmlns:a16="http://schemas.microsoft.com/office/drawing/2014/main" val="3982181245"/>
                    </a:ext>
                  </a:extLst>
                </a:gridCol>
                <a:gridCol w="443884">
                  <a:extLst>
                    <a:ext uri="{9D8B030D-6E8A-4147-A177-3AD203B41FA5}">
                      <a16:colId xmlns:a16="http://schemas.microsoft.com/office/drawing/2014/main" val="2186270329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47915113"/>
                    </a:ext>
                  </a:extLst>
                </a:gridCol>
                <a:gridCol w="532660">
                  <a:extLst>
                    <a:ext uri="{9D8B030D-6E8A-4147-A177-3AD203B41FA5}">
                      <a16:colId xmlns:a16="http://schemas.microsoft.com/office/drawing/2014/main" val="841697817"/>
                    </a:ext>
                  </a:extLst>
                </a:gridCol>
                <a:gridCol w="1047565">
                  <a:extLst>
                    <a:ext uri="{9D8B030D-6E8A-4147-A177-3AD203B41FA5}">
                      <a16:colId xmlns:a16="http://schemas.microsoft.com/office/drawing/2014/main" val="2118314708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3607250358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3181131030"/>
                    </a:ext>
                  </a:extLst>
                </a:gridCol>
              </a:tblGrid>
              <a:tr h="2165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Муниципалитет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Легкая атлетика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Волейбол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Баскетбол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Настольн. теннис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Спорт. туризм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Спорт. ориентирование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мест</a:t>
                      </a:r>
                      <a:endParaRPr lang="ru-RU" sz="1100" b="0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Итоговое место команды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358815"/>
                  </a:ext>
                </a:extLst>
              </a:tr>
              <a:tr h="336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мест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518140"/>
                  </a:ext>
                </a:extLst>
              </a:tr>
              <a:tr h="4292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Пушкиногорская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им.А.С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Пушкина"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Пушкиногорский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615035"/>
                  </a:ext>
                </a:extLst>
              </a:tr>
              <a:tr h="4292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"СШ г.Новосокольники"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Новосокольнический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507029"/>
                  </a:ext>
                </a:extLst>
              </a:tr>
              <a:tr h="2127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"СОШ №12"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Великие Луки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 b="0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717183"/>
                  </a:ext>
                </a:extLst>
              </a:tr>
              <a:tr h="2127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"ЕМЛ №20"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Псков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b="0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587852"/>
                  </a:ext>
                </a:extLst>
              </a:tr>
              <a:tr h="2127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№50"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Дновский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b="0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921147"/>
                  </a:ext>
                </a:extLst>
              </a:tr>
              <a:tr h="4292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№1 </a:t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им.К.С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Заслонова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Невельский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b="0" i="0" u="none" strike="noStrike" dirty="0"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9" marR="8019" marT="801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053856"/>
                  </a:ext>
                </a:extLst>
              </a:tr>
            </a:tbl>
          </a:graphicData>
        </a:graphic>
      </p:graphicFrame>
      <p:pic>
        <p:nvPicPr>
          <p:cNvPr id="12" name="Picture 2" descr="MSZBX25CIT3GRZTYNJD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670" y="226320"/>
            <a:ext cx="1309674" cy="1238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1662344" y="3990514"/>
            <a:ext cx="8229600" cy="865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Всероссийских спортивных игр школьников «Президентские спортивные игры» - 2023 год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2670" y="4856086"/>
            <a:ext cx="11553091" cy="1784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70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 Псковской области команда </a:t>
            </a:r>
            <a:r>
              <a:rPr lang="ru-RU" sz="1600" b="1" dirty="0">
                <a:solidFill>
                  <a:srgbClr val="8070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1600" b="1" dirty="0" err="1">
                <a:solidFill>
                  <a:srgbClr val="8070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Пушкиногорская</a:t>
            </a:r>
            <a:r>
              <a:rPr lang="ru-RU" sz="1600" b="1" dirty="0">
                <a:solidFill>
                  <a:srgbClr val="8070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общеобразовательная школа </a:t>
            </a:r>
            <a:r>
              <a:rPr lang="ru-RU" sz="1600" b="1" dirty="0" err="1">
                <a:solidFill>
                  <a:srgbClr val="8070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им.А.С</a:t>
            </a:r>
            <a:r>
              <a:rPr lang="ru-RU" sz="1600" b="1" dirty="0">
                <a:solidFill>
                  <a:srgbClr val="8070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Пушкина</a:t>
            </a:r>
            <a:r>
              <a:rPr lang="ru-RU" sz="1600" b="1" dirty="0" smtClean="0">
                <a:solidFill>
                  <a:srgbClr val="8070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1600" b="1" dirty="0">
                <a:solidFill>
                  <a:srgbClr val="E31F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место Псковской области </a:t>
            </a:r>
            <a:r>
              <a:rPr lang="ru-RU" sz="1600" b="1" dirty="0" smtClean="0">
                <a:solidFill>
                  <a:srgbClr val="E31F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67 (из 84 команд)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Легкая атлетика (девушки) – 55 место,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Легкая атлетика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(юноши)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 место,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Баскетбол (девушки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место,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Баскетбол (юноши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место,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Волейбол (девушки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место,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Волейбол (юноши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место,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Настольный теннис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(девушки) –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место,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Настольный теннис (юноши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место,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туризм (девушки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место,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туризм (юноши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 место, Спортивное ориентирование – 52 место</a:t>
            </a:r>
            <a:endParaRPr lang="ru-RU" sz="1400" b="1" dirty="0">
              <a:solidFill>
                <a:srgbClr val="8070B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374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478280" y="0"/>
            <a:ext cx="7436971" cy="1082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>
              <a:spcBef>
                <a:spcPts val="0"/>
              </a:spcBef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физкультурные и спортивные мероприятия ГБУ ПО «ЦСП» на 2024 года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01040" y="1036320"/>
            <a:ext cx="9875520" cy="5821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Шестнадцатая областная Спартакиада учащихся (</a:t>
            </a:r>
            <a: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февраль-май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Пятнадцатая областная Спартакиада ВУЗов (</a:t>
            </a:r>
            <a: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февраль-октябрь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>
              <a:buFontTx/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Пятнадцатая областная Спартакиада УСПО (</a:t>
            </a:r>
            <a: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апрель-декабрь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>
              <a:buFontTx/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Фестивали ВФСК ГТО (5 областных  и 4 всероссийских мероприятия) (</a:t>
            </a:r>
            <a: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март-декабрь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>
              <a:buFontTx/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Областные спортивные соревнования школьников «Президентские состязания» (</a:t>
            </a:r>
            <a: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апрель-май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>
              <a:buFontTx/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Областные спортивные игры школьников «Президентские спортивные игры» (</a:t>
            </a:r>
            <a: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апрель-май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>
              <a:buFontTx/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Спартакиада молодежи Псковской области допризывного возраста.</a:t>
            </a:r>
          </a:p>
          <a:p>
            <a:pPr marL="342900" indent="-342900">
              <a:buFontTx/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Тринадцатая летняя областная Спартакиада детей-инвалидов (</a:t>
            </a:r>
            <a: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>
              <a:buFontTx/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Десятая зимняя областная Спартакиада детей-инвалидов (</a:t>
            </a:r>
            <a: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>
              <a:buFontTx/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Первенство Псковской области по легкой атлетике среди команд  УДОСН (</a:t>
            </a:r>
            <a: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>
              <a:buFontTx/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Первенство Псковской области по волейболу среди учащихся       (</a:t>
            </a:r>
            <a:r>
              <a:rPr lang="ru-RU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71089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0779" y="1342943"/>
            <a:ext cx="8896535" cy="223465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 !</a:t>
            </a:r>
          </a:p>
          <a:p>
            <a:pPr algn="ctr"/>
            <a:endParaRPr lang="ru-RU" sz="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 smtClean="0">
              <a:solidFill>
                <a:srgbClr val="2F59D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2F59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Елена </a:t>
            </a:r>
            <a:r>
              <a:rPr lang="ru-RU" sz="2400" b="1" dirty="0">
                <a:solidFill>
                  <a:srgbClr val="2F59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Вячеславовна Алексеева, </a:t>
            </a:r>
          </a:p>
          <a:p>
            <a:r>
              <a:rPr lang="ru-RU" sz="2400" b="1" dirty="0">
                <a:solidFill>
                  <a:srgbClr val="2F59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</a:t>
            </a:r>
            <a:r>
              <a:rPr lang="ru-RU" sz="2400" b="1" dirty="0" smtClean="0">
                <a:solidFill>
                  <a:srgbClr val="2F59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sz="2400" b="1" dirty="0">
                <a:solidFill>
                  <a:srgbClr val="2F59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«ЦСП»</a:t>
            </a:r>
            <a:endParaRPr lang="ru-RU" sz="2400" b="1" dirty="0">
              <a:solidFill>
                <a:srgbClr val="2F59D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sun9-39.userapi.com/impg/TgGHWZM_yOKTn4G5HdJdKvgYGAuo5TjAZeWPzw/9AVp4Hjehc8.jpg?size=401x481&amp;quality=95&amp;sign=113af92b24172b2e4de64cd021ae3145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460" b="21644"/>
          <a:stretch/>
        </p:blipFill>
        <p:spPr bwMode="auto">
          <a:xfrm>
            <a:off x="10234246" y="226320"/>
            <a:ext cx="1671515" cy="11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47563" y="219555"/>
            <a:ext cx="8202968" cy="939289"/>
          </a:xfrm>
          <a:prstGeom prst="rect">
            <a:avLst/>
          </a:prstGeom>
          <a:solidFill>
            <a:srgbClr val="579A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>
              <a:spcBef>
                <a:spcPts val="0"/>
              </a:spcBef>
            </a:pPr>
            <a:r>
              <a:rPr lang="ru-RU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семинар-совещание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директоров </a:t>
            </a:r>
            <a:r>
              <a:rPr lang="ru-RU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 дополнительного 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спортивной </a:t>
            </a:r>
            <a:r>
              <a:rPr lang="ru-RU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906998"/>
            <a:ext cx="12192000" cy="4433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1D609D"/>
                </a:solidFill>
                <a:latin typeface="Times New Roman" pitchFamily="18" charset="0"/>
                <a:cs typeface="Times New Roman" pitchFamily="18" charset="0"/>
              </a:rPr>
              <a:t>ГБУ ПО «Центр спортивной подготовки»          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www.csppskov.ru</a:t>
            </a:r>
            <a:r>
              <a:rPr lang="ru-RU" sz="2000" b="1" dirty="0" smtClean="0">
                <a:solidFill>
                  <a:srgbClr val="1D609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1D609D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 smtClean="0">
                <a:solidFill>
                  <a:srgbClr val="1D609D"/>
                </a:solidFill>
                <a:latin typeface="Times New Roman" pitchFamily="18" charset="0"/>
                <a:cs typeface="Times New Roman" pitchFamily="18" charset="0"/>
              </a:rPr>
              <a:t>     Е</a:t>
            </a:r>
            <a:r>
              <a:rPr lang="en-US" sz="2000" b="1" dirty="0" smtClean="0">
                <a:solidFill>
                  <a:srgbClr val="1D609D"/>
                </a:solidFill>
                <a:latin typeface="Times New Roman" pitchFamily="18" charset="0"/>
                <a:cs typeface="Times New Roman" pitchFamily="18" charset="0"/>
              </a:rPr>
              <a:t>-mail: </a:t>
            </a:r>
            <a:r>
              <a:rPr lang="en-US" sz="2000" b="1" dirty="0" smtClean="0">
                <a:solidFill>
                  <a:srgbClr val="1D609D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info@csppskov.ru</a:t>
            </a:r>
            <a:endParaRPr lang="ru-RU" sz="2000" b="1" dirty="0">
              <a:solidFill>
                <a:srgbClr val="1D609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63787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1333</TotalTime>
  <Words>1366</Words>
  <Application>Microsoft Office PowerPoint</Application>
  <PresentationFormat>Широкоэкранный</PresentationFormat>
  <Paragraphs>800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80</cp:revision>
  <dcterms:created xsi:type="dcterms:W3CDTF">2023-10-20T08:15:34Z</dcterms:created>
  <dcterms:modified xsi:type="dcterms:W3CDTF">2023-11-07T10:46:47Z</dcterms:modified>
</cp:coreProperties>
</file>